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0" r:id="rId3"/>
    <p:sldId id="312" r:id="rId4"/>
    <p:sldId id="313" r:id="rId5"/>
    <p:sldId id="265" r:id="rId6"/>
    <p:sldId id="314" r:id="rId7"/>
    <p:sldId id="301" r:id="rId8"/>
    <p:sldId id="302" r:id="rId9"/>
    <p:sldId id="304" r:id="rId10"/>
    <p:sldId id="303" r:id="rId11"/>
    <p:sldId id="315" r:id="rId12"/>
    <p:sldId id="322" r:id="rId13"/>
    <p:sldId id="305" r:id="rId14"/>
    <p:sldId id="311" r:id="rId15"/>
    <p:sldId id="307" r:id="rId16"/>
    <p:sldId id="320" r:id="rId17"/>
    <p:sldId id="317" r:id="rId18"/>
    <p:sldId id="318" r:id="rId19"/>
    <p:sldId id="310" r:id="rId20"/>
    <p:sldId id="316" r:id="rId21"/>
    <p:sldId id="319" r:id="rId22"/>
    <p:sldId id="299" r:id="rId23"/>
    <p:sldId id="321" r:id="rId24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1" autoAdjust="0"/>
    <p:restoredTop sz="94660" autoAdjust="0"/>
  </p:normalViewPr>
  <p:slideViewPr>
    <p:cSldViewPr>
      <p:cViewPr varScale="1">
        <p:scale>
          <a:sx n="80" d="100"/>
          <a:sy n="80" d="100"/>
        </p:scale>
        <p:origin x="-10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26.10.2017.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832721E-EBA3-47F2-913A-0A2BCC48AC8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3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034B4ED7-1227-4D3A-9B49-2D37279AA6C5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4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2816"/>
            <a:ext cx="9144000" cy="1088121"/>
          </a:xfrm>
        </p:spPr>
        <p:txBody>
          <a:bodyPr wrap="none">
            <a:noAutofit/>
          </a:bodyPr>
          <a:lstStyle/>
          <a:p>
            <a:pPr algn="ctr"/>
            <a:r>
              <a:rPr lang="hr-HR" sz="9600" b="1" spc="-150" dirty="0" smtClean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Religijski sastav</a:t>
            </a:r>
            <a:endParaRPr lang="hr-HR" sz="9600" b="1" spc="-150" dirty="0">
              <a:ln w="3175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Religious_syms.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34" y="3800552"/>
            <a:ext cx="1544747" cy="17073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Religious_syms.sv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4790" y="3800552"/>
            <a:ext cx="1544747" cy="17073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Religious_syms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33146" y="3800552"/>
            <a:ext cx="1707352" cy="17073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Religious_symbols.2.png"/>
          <p:cNvPicPr>
            <a:picLocks noChangeAspect="1"/>
          </p:cNvPicPr>
          <p:nvPr/>
        </p:nvPicPr>
        <p:blipFill rotWithShape="1">
          <a:blip r:embed="rId5"/>
          <a:srcRect r="8493"/>
          <a:stretch/>
        </p:blipFill>
        <p:spPr>
          <a:xfrm>
            <a:off x="5144107" y="3747917"/>
            <a:ext cx="1858862" cy="18126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hindu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576" y="3744906"/>
            <a:ext cx="1830321" cy="1818642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BUDIZAM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08720"/>
            <a:ext cx="8786874" cy="5734990"/>
          </a:xfrm>
        </p:spPr>
        <p:txBody>
          <a:bodyPr>
            <a:noAutofit/>
          </a:bodyPr>
          <a:lstStyle/>
          <a:p>
            <a:r>
              <a:rPr lang="hr-HR" dirty="0"/>
              <a:t>budisti čine </a:t>
            </a:r>
            <a:r>
              <a:rPr lang="hr-HR" b="1" dirty="0">
                <a:solidFill>
                  <a:srgbClr val="FF0000"/>
                </a:solidFill>
              </a:rPr>
              <a:t>oko </a:t>
            </a:r>
            <a:r>
              <a:rPr lang="hr-HR" b="1" dirty="0" smtClean="0">
                <a:solidFill>
                  <a:srgbClr val="FF0000"/>
                </a:solidFill>
              </a:rPr>
              <a:t>7% </a:t>
            </a:r>
            <a:r>
              <a:rPr lang="hr-HR" dirty="0"/>
              <a:t>svjetskog stanovništva</a:t>
            </a:r>
          </a:p>
          <a:p>
            <a:r>
              <a:rPr lang="hr-HR" dirty="0" smtClean="0"/>
              <a:t>najbrojniji </a:t>
            </a:r>
            <a:r>
              <a:rPr lang="hr-HR" dirty="0"/>
              <a:t>su na području istočne i jugoistočne </a:t>
            </a:r>
            <a:r>
              <a:rPr lang="hr-HR" dirty="0" smtClean="0"/>
              <a:t>Azije</a:t>
            </a:r>
          </a:p>
          <a:p>
            <a:r>
              <a:rPr lang="hr-HR" dirty="0" smtClean="0"/>
              <a:t>u Japanu – </a:t>
            </a:r>
            <a:r>
              <a:rPr lang="hr-HR" b="1" dirty="0" smtClean="0">
                <a:solidFill>
                  <a:srgbClr val="FF0000"/>
                </a:solidFill>
              </a:rPr>
              <a:t>šintoizam</a:t>
            </a:r>
            <a:r>
              <a:rPr lang="hr-HR" dirty="0" smtClean="0"/>
              <a:t>; Kina – </a:t>
            </a:r>
            <a:r>
              <a:rPr lang="pl-PL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konfucionizam</a:t>
            </a:r>
            <a:endParaRPr lang="hr-HR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4005858" y="3573016"/>
            <a:ext cx="513827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/>
          <p:nvPr/>
        </p:nvSpPr>
        <p:spPr>
          <a:xfrm>
            <a:off x="7517526" y="4487186"/>
            <a:ext cx="929700" cy="924172"/>
          </a:xfrm>
          <a:custGeom>
            <a:avLst/>
            <a:gdLst>
              <a:gd name="connsiteX0" fmla="*/ 270114 w 929700"/>
              <a:gd name="connsiteY0" fmla="*/ 526774 h 924172"/>
              <a:gd name="connsiteX1" fmla="*/ 132954 w 929700"/>
              <a:gd name="connsiteY1" fmla="*/ 526774 h 924172"/>
              <a:gd name="connsiteX2" fmla="*/ 11034 w 929700"/>
              <a:gd name="connsiteY2" fmla="*/ 465814 h 924172"/>
              <a:gd name="connsiteX3" fmla="*/ 18654 w 929700"/>
              <a:gd name="connsiteY3" fmla="*/ 404854 h 924172"/>
              <a:gd name="connsiteX4" fmla="*/ 125334 w 929700"/>
              <a:gd name="connsiteY4" fmla="*/ 336274 h 924172"/>
              <a:gd name="connsiteX5" fmla="*/ 186294 w 929700"/>
              <a:gd name="connsiteY5" fmla="*/ 214354 h 924172"/>
              <a:gd name="connsiteX6" fmla="*/ 140574 w 929700"/>
              <a:gd name="connsiteY6" fmla="*/ 153394 h 924172"/>
              <a:gd name="connsiteX7" fmla="*/ 117714 w 929700"/>
              <a:gd name="connsiteY7" fmla="*/ 84814 h 924172"/>
              <a:gd name="connsiteX8" fmla="*/ 224394 w 929700"/>
              <a:gd name="connsiteY8" fmla="*/ 61954 h 924172"/>
              <a:gd name="connsiteX9" fmla="*/ 300594 w 929700"/>
              <a:gd name="connsiteY9" fmla="*/ 16234 h 924172"/>
              <a:gd name="connsiteX10" fmla="*/ 353934 w 929700"/>
              <a:gd name="connsiteY10" fmla="*/ 69574 h 924172"/>
              <a:gd name="connsiteX11" fmla="*/ 452994 w 929700"/>
              <a:gd name="connsiteY11" fmla="*/ 92434 h 924172"/>
              <a:gd name="connsiteX12" fmla="*/ 559674 w 929700"/>
              <a:gd name="connsiteY12" fmla="*/ 77194 h 924172"/>
              <a:gd name="connsiteX13" fmla="*/ 605394 w 929700"/>
              <a:gd name="connsiteY13" fmla="*/ 994 h 924172"/>
              <a:gd name="connsiteX14" fmla="*/ 689214 w 929700"/>
              <a:gd name="connsiteY14" fmla="*/ 39094 h 924172"/>
              <a:gd name="connsiteX15" fmla="*/ 750174 w 929700"/>
              <a:gd name="connsiteY15" fmla="*/ 115294 h 924172"/>
              <a:gd name="connsiteX16" fmla="*/ 811134 w 929700"/>
              <a:gd name="connsiteY16" fmla="*/ 153394 h 924172"/>
              <a:gd name="connsiteX17" fmla="*/ 925434 w 929700"/>
              <a:gd name="connsiteY17" fmla="*/ 244834 h 924172"/>
              <a:gd name="connsiteX18" fmla="*/ 887334 w 929700"/>
              <a:gd name="connsiteY18" fmla="*/ 381994 h 924172"/>
              <a:gd name="connsiteX19" fmla="*/ 719694 w 929700"/>
              <a:gd name="connsiteY19" fmla="*/ 496294 h 924172"/>
              <a:gd name="connsiteX20" fmla="*/ 643494 w 929700"/>
              <a:gd name="connsiteY20" fmla="*/ 465814 h 924172"/>
              <a:gd name="connsiteX21" fmla="*/ 559674 w 929700"/>
              <a:gd name="connsiteY21" fmla="*/ 656314 h 924172"/>
              <a:gd name="connsiteX22" fmla="*/ 452994 w 929700"/>
              <a:gd name="connsiteY22" fmla="*/ 679174 h 924172"/>
              <a:gd name="connsiteX23" fmla="*/ 460614 w 929700"/>
              <a:gd name="connsiteY23" fmla="*/ 801094 h 924172"/>
              <a:gd name="connsiteX24" fmla="*/ 407274 w 929700"/>
              <a:gd name="connsiteY24" fmla="*/ 923014 h 924172"/>
              <a:gd name="connsiteX25" fmla="*/ 315834 w 929700"/>
              <a:gd name="connsiteY25" fmla="*/ 862054 h 924172"/>
              <a:gd name="connsiteX26" fmla="*/ 247254 w 929700"/>
              <a:gd name="connsiteY26" fmla="*/ 854434 h 924172"/>
              <a:gd name="connsiteX27" fmla="*/ 193914 w 929700"/>
              <a:gd name="connsiteY27" fmla="*/ 694414 h 924172"/>
              <a:gd name="connsiteX28" fmla="*/ 178674 w 929700"/>
              <a:gd name="connsiteY28" fmla="*/ 625834 h 924172"/>
              <a:gd name="connsiteX29" fmla="*/ 270114 w 929700"/>
              <a:gd name="connsiteY29" fmla="*/ 526774 h 9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29700" h="924172">
                <a:moveTo>
                  <a:pt x="270114" y="526774"/>
                </a:moveTo>
                <a:cubicBezTo>
                  <a:pt x="262494" y="510264"/>
                  <a:pt x="176134" y="536934"/>
                  <a:pt x="132954" y="526774"/>
                </a:cubicBezTo>
                <a:cubicBezTo>
                  <a:pt x="89774" y="516614"/>
                  <a:pt x="30084" y="486134"/>
                  <a:pt x="11034" y="465814"/>
                </a:cubicBezTo>
                <a:cubicBezTo>
                  <a:pt x="-8016" y="445494"/>
                  <a:pt x="-396" y="426444"/>
                  <a:pt x="18654" y="404854"/>
                </a:cubicBezTo>
                <a:cubicBezTo>
                  <a:pt x="37704" y="383264"/>
                  <a:pt x="97394" y="368024"/>
                  <a:pt x="125334" y="336274"/>
                </a:cubicBezTo>
                <a:cubicBezTo>
                  <a:pt x="153274" y="304524"/>
                  <a:pt x="183754" y="244834"/>
                  <a:pt x="186294" y="214354"/>
                </a:cubicBezTo>
                <a:cubicBezTo>
                  <a:pt x="188834" y="183874"/>
                  <a:pt x="152004" y="174984"/>
                  <a:pt x="140574" y="153394"/>
                </a:cubicBezTo>
                <a:cubicBezTo>
                  <a:pt x="129144" y="131804"/>
                  <a:pt x="103744" y="100054"/>
                  <a:pt x="117714" y="84814"/>
                </a:cubicBezTo>
                <a:cubicBezTo>
                  <a:pt x="131684" y="69574"/>
                  <a:pt x="193914" y="73384"/>
                  <a:pt x="224394" y="61954"/>
                </a:cubicBezTo>
                <a:cubicBezTo>
                  <a:pt x="254874" y="50524"/>
                  <a:pt x="279004" y="14964"/>
                  <a:pt x="300594" y="16234"/>
                </a:cubicBezTo>
                <a:cubicBezTo>
                  <a:pt x="322184" y="17504"/>
                  <a:pt x="328534" y="56874"/>
                  <a:pt x="353934" y="69574"/>
                </a:cubicBezTo>
                <a:cubicBezTo>
                  <a:pt x="379334" y="82274"/>
                  <a:pt x="418704" y="91164"/>
                  <a:pt x="452994" y="92434"/>
                </a:cubicBezTo>
                <a:cubicBezTo>
                  <a:pt x="487284" y="93704"/>
                  <a:pt x="534274" y="92434"/>
                  <a:pt x="559674" y="77194"/>
                </a:cubicBezTo>
                <a:cubicBezTo>
                  <a:pt x="585074" y="61954"/>
                  <a:pt x="583804" y="7344"/>
                  <a:pt x="605394" y="994"/>
                </a:cubicBezTo>
                <a:cubicBezTo>
                  <a:pt x="626984" y="-5356"/>
                  <a:pt x="665084" y="20044"/>
                  <a:pt x="689214" y="39094"/>
                </a:cubicBezTo>
                <a:cubicBezTo>
                  <a:pt x="713344" y="58144"/>
                  <a:pt x="729854" y="96244"/>
                  <a:pt x="750174" y="115294"/>
                </a:cubicBezTo>
                <a:cubicBezTo>
                  <a:pt x="770494" y="134344"/>
                  <a:pt x="781924" y="131804"/>
                  <a:pt x="811134" y="153394"/>
                </a:cubicBezTo>
                <a:cubicBezTo>
                  <a:pt x="840344" y="174984"/>
                  <a:pt x="912734" y="206734"/>
                  <a:pt x="925434" y="244834"/>
                </a:cubicBezTo>
                <a:cubicBezTo>
                  <a:pt x="938134" y="282934"/>
                  <a:pt x="921624" y="340084"/>
                  <a:pt x="887334" y="381994"/>
                </a:cubicBezTo>
                <a:cubicBezTo>
                  <a:pt x="853044" y="423904"/>
                  <a:pt x="760334" y="482324"/>
                  <a:pt x="719694" y="496294"/>
                </a:cubicBezTo>
                <a:cubicBezTo>
                  <a:pt x="679054" y="510264"/>
                  <a:pt x="670164" y="439144"/>
                  <a:pt x="643494" y="465814"/>
                </a:cubicBezTo>
                <a:cubicBezTo>
                  <a:pt x="616824" y="492484"/>
                  <a:pt x="591424" y="620754"/>
                  <a:pt x="559674" y="656314"/>
                </a:cubicBezTo>
                <a:cubicBezTo>
                  <a:pt x="527924" y="691874"/>
                  <a:pt x="469504" y="655044"/>
                  <a:pt x="452994" y="679174"/>
                </a:cubicBezTo>
                <a:cubicBezTo>
                  <a:pt x="436484" y="703304"/>
                  <a:pt x="468234" y="760454"/>
                  <a:pt x="460614" y="801094"/>
                </a:cubicBezTo>
                <a:cubicBezTo>
                  <a:pt x="452994" y="841734"/>
                  <a:pt x="431404" y="912854"/>
                  <a:pt x="407274" y="923014"/>
                </a:cubicBezTo>
                <a:cubicBezTo>
                  <a:pt x="383144" y="933174"/>
                  <a:pt x="342504" y="873484"/>
                  <a:pt x="315834" y="862054"/>
                </a:cubicBezTo>
                <a:cubicBezTo>
                  <a:pt x="289164" y="850624"/>
                  <a:pt x="267574" y="882374"/>
                  <a:pt x="247254" y="854434"/>
                </a:cubicBezTo>
                <a:cubicBezTo>
                  <a:pt x="226934" y="826494"/>
                  <a:pt x="205344" y="732514"/>
                  <a:pt x="193914" y="694414"/>
                </a:cubicBezTo>
                <a:cubicBezTo>
                  <a:pt x="182484" y="656314"/>
                  <a:pt x="164704" y="649964"/>
                  <a:pt x="178674" y="625834"/>
                </a:cubicBezTo>
                <a:cubicBezTo>
                  <a:pt x="192644" y="601704"/>
                  <a:pt x="277734" y="543284"/>
                  <a:pt x="270114" y="526774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074" name="Picture 2" descr="http://www.hinduwebsite.com/buddhism/images/buddh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t="936" r="11299" b="-936"/>
          <a:stretch/>
        </p:blipFill>
        <p:spPr bwMode="auto">
          <a:xfrm>
            <a:off x="107504" y="2547200"/>
            <a:ext cx="2902525" cy="224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Religious_symbols.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28291" y="44624"/>
            <a:ext cx="787709" cy="7028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 descr="https://upload.wikimedia.org/wikipedia/commons/thumb/1/1a/Confucious_temple_Nagasaki.jpg/800px-Confucious_temple_Nagasak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79746"/>
            <a:ext cx="3960440" cy="30049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elizam.com/wp-content/uploads/2015/11/Confuciu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5" r="12927"/>
          <a:stretch/>
        </p:blipFill>
        <p:spPr bwMode="auto">
          <a:xfrm>
            <a:off x="107504" y="4921705"/>
            <a:ext cx="2902525" cy="1868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6/12/gettyimages-511828219.jpg?w=720&amp;quality=8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5"/>
          <a:stretch/>
        </p:blipFill>
        <p:spPr bwMode="auto">
          <a:xfrm>
            <a:off x="132086" y="3789040"/>
            <a:ext cx="5808066" cy="2960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JUDAIZAM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22" y="836712"/>
            <a:ext cx="8934995" cy="3076964"/>
          </a:xfrm>
        </p:spPr>
        <p:txBody>
          <a:bodyPr>
            <a:noAutofit/>
          </a:bodyPr>
          <a:lstStyle/>
          <a:p>
            <a:r>
              <a:rPr lang="hr-HR" sz="2500" dirty="0" smtClean="0"/>
              <a:t>temeljna </a:t>
            </a:r>
            <a:r>
              <a:rPr lang="hr-HR" sz="2500" dirty="0"/>
              <a:t>religija za nastajanje kršćanstva i </a:t>
            </a:r>
            <a:r>
              <a:rPr lang="hr-HR" sz="2500" dirty="0" smtClean="0"/>
              <a:t>islama (Abraham)</a:t>
            </a:r>
            <a:endParaRPr lang="hr-HR" sz="2500" dirty="0"/>
          </a:p>
          <a:p>
            <a:r>
              <a:rPr lang="hr-HR" sz="2500" dirty="0" smtClean="0"/>
              <a:t>Židov </a:t>
            </a:r>
            <a:r>
              <a:rPr lang="hr-HR" sz="2500" b="1" dirty="0">
                <a:solidFill>
                  <a:srgbClr val="FF0000"/>
                </a:solidFill>
              </a:rPr>
              <a:t>pripadnik vjere i naroda </a:t>
            </a:r>
            <a:r>
              <a:rPr lang="hr-HR" sz="2500" dirty="0"/>
              <a:t>„božji narod</a:t>
            </a:r>
            <a:r>
              <a:rPr lang="hr-HR" sz="2500" dirty="0" smtClean="0"/>
              <a:t>“ (</a:t>
            </a:r>
            <a:r>
              <a:rPr lang="hr-HR" sz="2500" dirty="0"/>
              <a:t>Izrael)</a:t>
            </a:r>
          </a:p>
          <a:p>
            <a:r>
              <a:rPr lang="hr-HR" sz="2500" dirty="0" smtClean="0"/>
              <a:t>prostorna </a:t>
            </a:r>
            <a:r>
              <a:rPr lang="hr-HR" sz="2500" dirty="0"/>
              <a:t>raširenost (proganjani) te mali broj </a:t>
            </a:r>
            <a:r>
              <a:rPr lang="hr-HR" sz="2500" dirty="0" smtClean="0"/>
              <a:t>sljedbenika – </a:t>
            </a:r>
            <a:r>
              <a:rPr lang="hr-HR" sz="2500" b="1" dirty="0" smtClean="0"/>
              <a:t>0,2%</a:t>
            </a:r>
            <a:endParaRPr lang="hr-HR" sz="2500" b="1" dirty="0"/>
          </a:p>
          <a:p>
            <a:r>
              <a:rPr lang="hr-HR" sz="2500" b="1" dirty="0" smtClean="0">
                <a:solidFill>
                  <a:srgbClr val="FF0000"/>
                </a:solidFill>
              </a:rPr>
              <a:t>ortodoksni</a:t>
            </a:r>
            <a:r>
              <a:rPr lang="hr-HR" sz="2500" dirty="0" smtClean="0"/>
              <a:t> </a:t>
            </a:r>
            <a:r>
              <a:rPr lang="hr-HR" sz="2500" dirty="0"/>
              <a:t>(specifičan način odijevanja) i </a:t>
            </a:r>
            <a:r>
              <a:rPr lang="hr-HR" sz="2500" b="1" dirty="0">
                <a:solidFill>
                  <a:srgbClr val="FF0000"/>
                </a:solidFill>
              </a:rPr>
              <a:t>liberalni</a:t>
            </a:r>
            <a:r>
              <a:rPr lang="hr-HR" sz="2500" dirty="0"/>
              <a:t> (prilagođeni sredini)</a:t>
            </a:r>
          </a:p>
          <a:p>
            <a:r>
              <a:rPr lang="hr-HR" sz="2500" b="1" dirty="0" smtClean="0">
                <a:solidFill>
                  <a:srgbClr val="FF0000"/>
                </a:solidFill>
              </a:rPr>
              <a:t>Jeruzalem</a:t>
            </a:r>
            <a:r>
              <a:rPr lang="hr-HR" sz="2500" b="1" dirty="0" smtClean="0"/>
              <a:t> </a:t>
            </a:r>
            <a:r>
              <a:rPr lang="hr-HR" sz="2500" dirty="0" smtClean="0"/>
              <a:t>– Zid plača – sveto mjesto </a:t>
            </a:r>
            <a:r>
              <a:rPr lang="hr-HR" sz="2500" dirty="0" err="1" smtClean="0"/>
              <a:t>židova</a:t>
            </a:r>
            <a:endParaRPr lang="hr-HR" sz="2500" dirty="0"/>
          </a:p>
        </p:txBody>
      </p:sp>
      <p:pic>
        <p:nvPicPr>
          <p:cNvPr id="4" name="Picture 3" descr="hind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13" y="49155"/>
            <a:ext cx="647675" cy="64354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266" name="Picture 2" descr="http://www.hrvatskiglas-berlin.com/wp-content/uploads/zid-placa-Jeruzalem-0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658" y="3512883"/>
            <a:ext cx="4043459" cy="237116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8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Tradicionalna vjerovanja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22" y="836712"/>
            <a:ext cx="8934995" cy="576064"/>
          </a:xfrm>
        </p:spPr>
        <p:txBody>
          <a:bodyPr>
            <a:noAutofit/>
          </a:bodyPr>
          <a:lstStyle/>
          <a:p>
            <a:r>
              <a:rPr lang="hr-HR" sz="2400" dirty="0" smtClean="0"/>
              <a:t>vjerovanja </a:t>
            </a:r>
            <a:r>
              <a:rPr lang="hr-HR" sz="2400" dirty="0"/>
              <a:t>plemenskih skupina ili naroda u nadnaravne </a:t>
            </a:r>
            <a:r>
              <a:rPr lang="hr-HR" sz="2400" dirty="0" smtClean="0"/>
              <a:t>sile</a:t>
            </a:r>
          </a:p>
          <a:p>
            <a:r>
              <a:rPr lang="hr-HR" sz="2400" dirty="0" err="1" smtClean="0"/>
              <a:t>Aboriđini</a:t>
            </a:r>
            <a:r>
              <a:rPr lang="hr-HR" sz="2400" dirty="0" smtClean="0"/>
              <a:t>, američki Indijanci, </a:t>
            </a:r>
            <a:r>
              <a:rPr lang="hr-HR" sz="2400" dirty="0" err="1" smtClean="0"/>
              <a:t>Inuiti</a:t>
            </a:r>
            <a:r>
              <a:rPr lang="hr-HR" sz="2400" dirty="0" smtClean="0"/>
              <a:t>, plemena u Africi</a:t>
            </a:r>
            <a:endParaRPr lang="hr-HR" sz="2500" dirty="0"/>
          </a:p>
        </p:txBody>
      </p:sp>
      <p:pic>
        <p:nvPicPr>
          <p:cNvPr id="1026" name="Picture 2" descr="https://cdn.geek.hr/wp-content/uploads/sites/34/2011/03/kako-danas-zive-aborigini-5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5177913" cy="310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ensa.si/media/cache/upload/Photo/2017/02/12/indijanec_big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9" y="1785840"/>
            <a:ext cx="4175687" cy="3340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8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Rasprostranjenost svjetskih religija</a:t>
            </a:r>
            <a:endParaRPr lang="hr-HR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68263" y="784225"/>
            <a:ext cx="9075737" cy="572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10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387" r="12500" b="28027"/>
          <a:stretch/>
        </p:blipFill>
        <p:spPr bwMode="auto">
          <a:xfrm>
            <a:off x="0" y="0"/>
            <a:ext cx="9144000" cy="503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85" t="35450" r="9414" b="20605"/>
          <a:stretch/>
        </p:blipFill>
        <p:spPr bwMode="auto">
          <a:xfrm>
            <a:off x="3347864" y="3050549"/>
            <a:ext cx="5694412" cy="376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2844" y="5229200"/>
            <a:ext cx="3277028" cy="1341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 smtClean="0"/>
              <a:t>POZNATA SVETIŠTA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51475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31690" y="3280516"/>
            <a:ext cx="6336704" cy="3525520"/>
            <a:chOff x="395536" y="3192098"/>
            <a:chExt cx="6336704" cy="3525520"/>
          </a:xfrm>
        </p:grpSpPr>
        <p:pic>
          <p:nvPicPr>
            <p:cNvPr id="4102" name="Picture 6" descr="http://www.tz-marija-bistrica.hr/tzo-marija-bistrica/Resource/SmartSize?url=~%2FCms_Data%2FContents%2Ftzo-marija-bistrica%2FFolders%2FSlike%2FAtrakcije%2F~contents%2FESTJ3EJJ55CWGS5K%2Fsvetiste2.jpg&amp;width=780&amp;height=430&amp;vAlign=center&amp;hAlign=center&amp;quality=95&amp;key=kKmk%2F6lJfDe2qBfCawuSqcimUKhlmGucD9%2BIUkHo01LVBY%2BuXF6ydnmNStmzl0d9ElwPvfPFCjpo76cJ5Yp3aqO7TcleQRJg4kTaTtVDqCcow2i5XqHL7imJgdSA%2FpLFbYrKvft75A8PakQaZga6Lc2ZOha4pqyXXmo9PtOnutk%3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192098"/>
              <a:ext cx="6302449" cy="347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355773" y="6379064"/>
              <a:ext cx="13764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Marija Bistrica</a:t>
              </a:r>
              <a:endParaRPr lang="hr-HR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00042" y="80115"/>
            <a:ext cx="4208462" cy="3204869"/>
            <a:chOff x="4900042" y="80115"/>
            <a:chExt cx="4208462" cy="3204869"/>
          </a:xfrm>
        </p:grpSpPr>
        <p:pic>
          <p:nvPicPr>
            <p:cNvPr id="4098" name="Picture 2" descr="http://www.mondoramas.com/dt/gruppenreisen/rundreisen/uploads/voyage/med/Mondoramas-Pelerinage-Medjugorje-14p01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042" y="80115"/>
              <a:ext cx="4171950" cy="320040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997110" y="2946430"/>
              <a:ext cx="11113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sz="1600" dirty="0" smtClean="0"/>
                <a:t>Međugorje</a:t>
              </a:r>
              <a:endParaRPr lang="hr-HR" sz="16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496" y="44624"/>
            <a:ext cx="4824537" cy="3489969"/>
            <a:chOff x="35496" y="44624"/>
            <a:chExt cx="4824537" cy="3489969"/>
          </a:xfrm>
        </p:grpSpPr>
        <p:pic>
          <p:nvPicPr>
            <p:cNvPr id="4100" name="Picture 4" descr="http://www.marys-touch.com/truth/charis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17" y="68262"/>
              <a:ext cx="4780616" cy="3466331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5496" y="44624"/>
              <a:ext cx="17738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sz="1600" dirty="0" err="1" smtClean="0"/>
                <a:t>Lourdes</a:t>
              </a:r>
              <a:r>
                <a:rPr lang="hr-HR" sz="1600" dirty="0" smtClean="0"/>
                <a:t>, Francuska</a:t>
              </a:r>
              <a:endParaRPr lang="hr-H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734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2.thingpic.com/images/vX/tn6eUrZqiNvFJmjasnGAanV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r="3204"/>
          <a:stretch/>
        </p:blipFill>
        <p:spPr bwMode="auto">
          <a:xfrm>
            <a:off x="41596" y="598466"/>
            <a:ext cx="9037058" cy="55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2163" y="6204860"/>
            <a:ext cx="535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smtClean="0"/>
              <a:t>Aja Sofija – crkva svete mudrosti, </a:t>
            </a:r>
            <a:r>
              <a:rPr lang="hr-HR" sz="2400" dirty="0" err="1" smtClean="0"/>
              <a:t>Istanbul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9791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www.thechristianreview.com/review/wp-content/uploads/2016/10/RV-AC877_ATHOS_G_20110520011319.jpg?resize=553%2C36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60648"/>
            <a:ext cx="8880922" cy="592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0058" y="6204860"/>
            <a:ext cx="491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2400" dirty="0" smtClean="0"/>
              <a:t>Sveta gora </a:t>
            </a:r>
            <a:r>
              <a:rPr lang="hr-HR" sz="2400" dirty="0" err="1" smtClean="0"/>
              <a:t>Atos</a:t>
            </a:r>
            <a:r>
              <a:rPr lang="hr-HR" sz="2400" dirty="0" smtClean="0"/>
              <a:t>, Grčka – Egejsko more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82666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tarihigercekler.com/wp-content/uploads/2013/07/dunyanin-en-kucuk-ulkesi-vatik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8" y="49882"/>
            <a:ext cx="8227000" cy="67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69" y="6423719"/>
            <a:ext cx="40007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hr-HR" sz="2400" dirty="0" smtClean="0"/>
              <a:t>Vatikan – bazilika i trg Sv. Petra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05961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9"/>
          <a:stretch/>
        </p:blipFill>
        <p:spPr bwMode="auto">
          <a:xfrm>
            <a:off x="52388" y="712519"/>
            <a:ext cx="9013825" cy="548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282" y="6237312"/>
            <a:ext cx="45427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hr-HR" sz="2400" dirty="0" err="1" smtClean="0"/>
              <a:t>Katmandu</a:t>
            </a:r>
            <a:r>
              <a:rPr lang="hr-HR" sz="2400" dirty="0" smtClean="0"/>
              <a:t> (Nepal) – budistički stup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55898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Religija</a:t>
            </a:r>
            <a:endParaRPr lang="hr-H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8521" y="980728"/>
            <a:ext cx="9143999" cy="554461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 err="1">
                <a:latin typeface="Calibri" pitchFamily="34" charset="0"/>
                <a:cs typeface="Calibri" pitchFamily="34" charset="0"/>
              </a:rPr>
              <a:t>lat</a:t>
            </a:r>
            <a:r>
              <a:rPr lang="hr-HR" sz="2500" dirty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500" b="1" i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religio</a:t>
            </a:r>
            <a:r>
              <a:rPr lang="hr-HR" sz="2500" b="1" i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– iskazivanje poštovanja bogovima, praznovjerje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sanskrt 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dharma</a:t>
            </a:r>
            <a:r>
              <a:rPr lang="hr-HR" sz="2500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500" i="1" dirty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500" dirty="0">
                <a:latin typeface="Calibri" pitchFamily="34" charset="0"/>
                <a:cs typeface="Calibri" pitchFamily="34" charset="0"/>
              </a:rPr>
              <a:t>zakon, doktrinu, dužnost, poredak, 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obred</a:t>
            </a:r>
            <a:endParaRPr lang="hr-HR" sz="2500" dirty="0">
              <a:latin typeface="Calibri" pitchFamily="34" charset="0"/>
              <a:cs typeface="Calibri" pitchFamily="34" charset="0"/>
            </a:endParaRP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 err="1">
                <a:latin typeface="Calibri" pitchFamily="34" charset="0"/>
                <a:ea typeface="WenQuanYi Micro Hei" charset="0"/>
                <a:cs typeface="Calibri" pitchFamily="34" charset="0"/>
              </a:rPr>
              <a:t>staroperzijski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data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zakon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aramejski i hebrejski 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dath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zakon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moderni hebrejski </a:t>
            </a:r>
            <a:r>
              <a:rPr lang="hr-HR" sz="2500" b="1" i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dati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strogo poštivanje </a:t>
            </a: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zakona,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obreda i rituala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indonezijski </a:t>
            </a:r>
            <a:r>
              <a:rPr lang="hr-HR" sz="2500" b="1" i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agama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tekst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 err="1">
                <a:latin typeface="Calibri" pitchFamily="34" charset="0"/>
                <a:ea typeface="WenQuanYi Micro Hei" charset="0"/>
                <a:cs typeface="Calibri" pitchFamily="34" charset="0"/>
              </a:rPr>
              <a:t>Oxford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err="1">
                <a:latin typeface="Calibri" pitchFamily="34" charset="0"/>
                <a:ea typeface="WenQuanYi Micro Hei" charset="0"/>
                <a:cs typeface="Calibri" pitchFamily="34" charset="0"/>
              </a:rPr>
              <a:t>Classical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 err="1">
                <a:latin typeface="Calibri" pitchFamily="34" charset="0"/>
                <a:ea typeface="WenQuanYi Micro Hei" charset="0"/>
                <a:cs typeface="Calibri" pitchFamily="34" charset="0"/>
              </a:rPr>
              <a:t>Dictionary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hosios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običaj 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arapski </a:t>
            </a:r>
            <a:r>
              <a:rPr lang="hr-HR" sz="2500" b="1" i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din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ea typeface="WenQuanYi Micro Hei" charset="0"/>
                <a:cs typeface="Calibri" pitchFamily="34" charset="0"/>
              </a:rPr>
              <a:t>– vladati se dolično, slijediti tradicionalne običaje</a:t>
            </a:r>
          </a:p>
          <a:p>
            <a:pPr marL="288000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5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kineski 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tsung</a:t>
            </a:r>
            <a:r>
              <a:rPr lang="hr-HR" sz="25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-</a:t>
            </a:r>
            <a:r>
              <a:rPr lang="hr-HR" sz="25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chiao</a:t>
            </a:r>
            <a:r>
              <a:rPr lang="hr-HR" sz="25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500" dirty="0">
                <a:latin typeface="Calibri" pitchFamily="34" charset="0"/>
                <a:cs typeface="Calibri" pitchFamily="34" charset="0"/>
              </a:rPr>
              <a:t>– načelo mišljenja </a:t>
            </a:r>
            <a:br>
              <a:rPr lang="hr-HR" sz="2500" dirty="0">
                <a:latin typeface="Calibri" pitchFamily="34" charset="0"/>
                <a:cs typeface="Calibri" pitchFamily="34" charset="0"/>
              </a:rPr>
            </a:br>
            <a:r>
              <a:rPr lang="hr-HR" sz="2500" dirty="0">
                <a:latin typeface="Calibri" pitchFamily="34" charset="0"/>
                <a:cs typeface="Calibri" pitchFamily="34" charset="0"/>
              </a:rPr>
              <a:t>	(</a:t>
            </a:r>
            <a:r>
              <a:rPr lang="hr-HR" sz="2500" i="1" dirty="0" err="1">
                <a:latin typeface="Calibri" pitchFamily="34" charset="0"/>
                <a:cs typeface="Calibri" pitchFamily="34" charset="0"/>
              </a:rPr>
              <a:t>tsu</a:t>
            </a:r>
            <a:r>
              <a:rPr lang="hr-HR" sz="2500" i="1" dirty="0">
                <a:latin typeface="Calibri" pitchFamily="34" charset="0"/>
                <a:cs typeface="Calibri" pitchFamily="34" charset="0"/>
              </a:rPr>
              <a:t>-</a:t>
            </a:r>
            <a:r>
              <a:rPr lang="hr-HR" sz="2500" i="1" dirty="0" err="1">
                <a:latin typeface="Calibri" pitchFamily="34" charset="0"/>
                <a:cs typeface="Calibri" pitchFamily="34" charset="0"/>
              </a:rPr>
              <a:t>tsung</a:t>
            </a:r>
            <a:r>
              <a:rPr lang="hr-HR" sz="2500" dirty="0">
                <a:latin typeface="Calibri" pitchFamily="34" charset="0"/>
                <a:cs typeface="Calibri" pitchFamily="34" charset="0"/>
              </a:rPr>
              <a:t> – preci, spajanje; </a:t>
            </a:r>
            <a:r>
              <a:rPr lang="hr-HR" sz="2500" i="1" dirty="0" err="1">
                <a:latin typeface="Calibri" pitchFamily="34" charset="0"/>
                <a:cs typeface="Calibri" pitchFamily="34" charset="0"/>
              </a:rPr>
              <a:t>chiao</a:t>
            </a:r>
            <a:r>
              <a:rPr lang="hr-HR" sz="2500" dirty="0">
                <a:latin typeface="Calibri" pitchFamily="34" charset="0"/>
                <a:cs typeface="Calibri" pitchFamily="34" charset="0"/>
              </a:rPr>
              <a:t> – učenje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7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roduct-image.bdstall.com/giant_511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638"/>
            <a:ext cx="8756476" cy="65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24128" y="332656"/>
            <a:ext cx="3136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smtClean="0">
                <a:solidFill>
                  <a:schemeClr val="bg1"/>
                </a:solidFill>
              </a:rPr>
              <a:t>Meka, Saudijska Arabija</a:t>
            </a:r>
            <a:endParaRPr lang="hr-H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, Buddha Image, Buddhism, Golden Buddha, Th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7" y="332656"/>
            <a:ext cx="8963827" cy="599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087" y="6282892"/>
            <a:ext cx="629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smtClean="0"/>
              <a:t>Zlatni Buda – najveći kip Bude na svijetu - Tajland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87148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64223"/>
            <a:ext cx="9001156" cy="642942"/>
          </a:xfrm>
        </p:spPr>
        <p:txBody>
          <a:bodyPr/>
          <a:lstStyle/>
          <a:p>
            <a:r>
              <a:rPr lang="hr-HR" sz="3200" dirty="0" smtClean="0"/>
              <a:t>Religijski sastav					         </a:t>
            </a:r>
            <a:r>
              <a:rPr lang="hr-HR" sz="2400" dirty="0" smtClean="0"/>
              <a:t>(plan ploče)</a:t>
            </a:r>
            <a:endParaRPr lang="hr-HR" sz="32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988" y="548680"/>
            <a:ext cx="9133012" cy="6309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000">
              <a:spcBef>
                <a:spcPts val="1200"/>
              </a:spcBef>
            </a:pPr>
            <a:r>
              <a:rPr lang="hr-HR" sz="2400" b="1" dirty="0">
                <a:solidFill>
                  <a:srgbClr val="FF0000"/>
                </a:solidFill>
              </a:rPr>
              <a:t>religijska struktura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pokazuje sastav stanovništva prema</a:t>
            </a:r>
            <a:r>
              <a:rPr lang="hr-HR" sz="2400" b="1" dirty="0"/>
              <a:t> </a:t>
            </a:r>
            <a:r>
              <a:rPr lang="hr-HR" sz="2400" dirty="0"/>
              <a:t>religijskoj </a:t>
            </a:r>
            <a:r>
              <a:rPr lang="hr-HR" sz="2400" dirty="0" smtClean="0"/>
              <a:t>pripadnosti</a:t>
            </a:r>
          </a:p>
          <a:p>
            <a:pPr lvl="0" indent="-252000">
              <a:spcBef>
                <a:spcPts val="1200"/>
              </a:spcBef>
            </a:pPr>
            <a:r>
              <a:rPr lang="hr-HR" sz="2400" b="1" dirty="0">
                <a:solidFill>
                  <a:srgbClr val="FF0000"/>
                </a:solidFill>
              </a:rPr>
              <a:t>velike svjetske religije</a:t>
            </a:r>
            <a:r>
              <a:rPr lang="hr-HR" sz="2400" dirty="0">
                <a:solidFill>
                  <a:srgbClr val="FF0000"/>
                </a:solidFill>
              </a:rPr>
              <a:t>: </a:t>
            </a:r>
          </a:p>
          <a:p>
            <a:pPr marL="1314450" lvl="2" indent="-396000">
              <a:spcBef>
                <a:spcPts val="0"/>
              </a:spcBef>
              <a:buFont typeface="+mj-lt"/>
              <a:buAutoNum type="arabicPeriod"/>
            </a:pPr>
            <a:r>
              <a:rPr lang="hr-HR" dirty="0"/>
              <a:t>kršćanstvo – </a:t>
            </a:r>
            <a:r>
              <a:rPr lang="hr-HR" dirty="0" smtClean="0"/>
              <a:t>33%</a:t>
            </a:r>
          </a:p>
          <a:p>
            <a:pPr marL="1314450" lvl="2" indent="-396000">
              <a:spcBef>
                <a:spcPts val="0"/>
              </a:spcBef>
              <a:buFont typeface="+mj-lt"/>
              <a:buAutoNum type="arabicPeriod"/>
            </a:pPr>
            <a:r>
              <a:rPr lang="hr-HR" dirty="0" smtClean="0"/>
              <a:t>islam </a:t>
            </a:r>
            <a:r>
              <a:rPr lang="hr-HR" dirty="0"/>
              <a:t>– 23% </a:t>
            </a:r>
          </a:p>
          <a:p>
            <a:pPr marL="1314450" lvl="2" indent="-396000">
              <a:spcBef>
                <a:spcPts val="0"/>
              </a:spcBef>
              <a:buFont typeface="+mj-lt"/>
              <a:buAutoNum type="arabicPeriod"/>
            </a:pPr>
            <a:r>
              <a:rPr lang="hr-HR" dirty="0"/>
              <a:t>hinduizam (brahmanizam) – 14%</a:t>
            </a:r>
          </a:p>
          <a:p>
            <a:pPr marL="1314450" lvl="2" indent="-396000">
              <a:spcBef>
                <a:spcPts val="0"/>
              </a:spcBef>
              <a:buFont typeface="+mj-lt"/>
              <a:buAutoNum type="arabicPeriod"/>
            </a:pPr>
            <a:r>
              <a:rPr lang="hr-HR" dirty="0"/>
              <a:t>budizam – 7%</a:t>
            </a:r>
          </a:p>
          <a:p>
            <a:pPr marL="1314450" lvl="2" indent="-396000">
              <a:spcBef>
                <a:spcPts val="0"/>
              </a:spcBef>
              <a:buFont typeface="+mj-lt"/>
              <a:buAutoNum type="arabicPeriod"/>
            </a:pPr>
            <a:r>
              <a:rPr lang="hr-HR" dirty="0"/>
              <a:t>judaizam (židovstvo) – 0,2</a:t>
            </a:r>
            <a:r>
              <a:rPr lang="hr-HR" dirty="0" smtClean="0"/>
              <a:t>%</a:t>
            </a:r>
          </a:p>
          <a:p>
            <a:pPr indent="-252000">
              <a:spcBef>
                <a:spcPts val="1200"/>
              </a:spcBef>
            </a:pPr>
            <a:r>
              <a:rPr lang="hr-HR" sz="2400" dirty="0" smtClean="0"/>
              <a:t>tipovi religija:</a:t>
            </a:r>
            <a:endParaRPr lang="hr-HR" sz="2400" dirty="0"/>
          </a:p>
          <a:p>
            <a:pPr marL="914400" lvl="1" indent="-432000">
              <a:buFont typeface="+mj-lt"/>
              <a:buAutoNum type="arabicPeriod"/>
            </a:pPr>
            <a:r>
              <a:rPr lang="hr-HR" sz="2400" b="1" dirty="0">
                <a:solidFill>
                  <a:srgbClr val="FF0000"/>
                </a:solidFill>
              </a:rPr>
              <a:t>MONOTEIZAM (jednoboštvo) </a:t>
            </a:r>
            <a:r>
              <a:rPr lang="hr-HR" sz="2400" dirty="0"/>
              <a:t>– vjera u jednog </a:t>
            </a:r>
            <a:r>
              <a:rPr lang="hr-HR" sz="2400" dirty="0" smtClean="0"/>
              <a:t>Boga (kršćanstvo</a:t>
            </a:r>
            <a:r>
              <a:rPr lang="hr-HR" sz="2400" dirty="0"/>
              <a:t>, islam, </a:t>
            </a:r>
            <a:r>
              <a:rPr lang="hr-HR" sz="2400" dirty="0" smtClean="0"/>
              <a:t>judaizam)</a:t>
            </a:r>
            <a:endParaRPr lang="hr-HR" sz="2400" dirty="0"/>
          </a:p>
          <a:p>
            <a:pPr marL="914400" lvl="1" indent="-432000">
              <a:spcBef>
                <a:spcPts val="600"/>
              </a:spcBef>
              <a:buFont typeface="+mj-lt"/>
              <a:buAutoNum type="arabicPeriod"/>
            </a:pPr>
            <a:r>
              <a:rPr lang="hr-HR" sz="2400" b="1" dirty="0">
                <a:solidFill>
                  <a:srgbClr val="FF0000"/>
                </a:solidFill>
              </a:rPr>
              <a:t>POLITEIZAM (mnogoboštvo)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vjera u više </a:t>
            </a:r>
            <a:r>
              <a:rPr lang="hr-HR" sz="2400" dirty="0" smtClean="0"/>
              <a:t>Bogova (hinduizam</a:t>
            </a:r>
            <a:r>
              <a:rPr lang="hr-HR" sz="2400" dirty="0"/>
              <a:t>, </a:t>
            </a:r>
            <a:r>
              <a:rPr lang="hr-HR" sz="2400" dirty="0" smtClean="0"/>
              <a:t>budizam)</a:t>
            </a:r>
            <a:endParaRPr lang="hr-HR" sz="2400" dirty="0"/>
          </a:p>
          <a:p>
            <a:pPr marL="914400" lvl="1" indent="-432000">
              <a:spcBef>
                <a:spcPts val="600"/>
              </a:spcBef>
              <a:buFont typeface="+mj-lt"/>
              <a:buAutoNum type="arabicPeriod"/>
            </a:pPr>
            <a:r>
              <a:rPr lang="hr-HR" sz="2400" b="1" dirty="0">
                <a:solidFill>
                  <a:srgbClr val="FF0000"/>
                </a:solidFill>
              </a:rPr>
              <a:t>PANTEIZAM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vjera u prirodne sile</a:t>
            </a:r>
          </a:p>
          <a:p>
            <a:pPr>
              <a:spcBef>
                <a:spcPts val="1200"/>
              </a:spcBef>
            </a:pP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49076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188640"/>
            <a:ext cx="9133012" cy="6621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252000">
              <a:spcBef>
                <a:spcPts val="12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KRŠĆANSTVO</a:t>
            </a:r>
            <a:endParaRPr lang="hr-HR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hr-HR" sz="2200" dirty="0" smtClean="0"/>
              <a:t>na području Europe, </a:t>
            </a:r>
            <a:r>
              <a:rPr lang="hr-HR" sz="2200" dirty="0" err="1" smtClean="0"/>
              <a:t>Sj</a:t>
            </a:r>
            <a:r>
              <a:rPr lang="hr-HR" sz="2200" dirty="0" smtClean="0"/>
              <a:t>. i J. Amerike, Australije i podsaharske Afrike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tri grane kršćanstva: katolici, pravoslavci i protestanti</a:t>
            </a:r>
          </a:p>
          <a:p>
            <a:pPr marL="180000" indent="-252000">
              <a:spcBef>
                <a:spcPts val="10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ISLAM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prisutan na Bliskom i srednjem istoku, JI Aziji, sjevernoj Africi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dvije grane: šijiti i suniti (brojniji)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religijski centri: Meka i Medina</a:t>
            </a:r>
          </a:p>
          <a:p>
            <a:pPr marL="180000" indent="-252000">
              <a:spcBef>
                <a:spcPts val="10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HINDUIZAM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najstarija </a:t>
            </a:r>
            <a:r>
              <a:rPr lang="hr-HR" sz="2200" dirty="0"/>
              <a:t>od velikih svjetskih religija – 10. st. </a:t>
            </a:r>
            <a:r>
              <a:rPr lang="hr-HR" sz="2200" dirty="0" err="1"/>
              <a:t>pr</a:t>
            </a:r>
            <a:r>
              <a:rPr lang="hr-HR" sz="2200" dirty="0"/>
              <a:t>. Kr.</a:t>
            </a:r>
          </a:p>
          <a:p>
            <a:pPr lvl="1">
              <a:spcBef>
                <a:spcPts val="0"/>
              </a:spcBef>
            </a:pPr>
            <a:r>
              <a:rPr lang="hr-HR" sz="2200" dirty="0"/>
              <a:t>najbrojniji su u </a:t>
            </a:r>
            <a:r>
              <a:rPr lang="hr-HR" sz="2200" dirty="0" smtClean="0"/>
              <a:t>Indiji; kastinski sustav; rijeka Ganges – sveta rijeka</a:t>
            </a:r>
          </a:p>
          <a:p>
            <a:pPr marL="180000" indent="-252000">
              <a:spcBef>
                <a:spcPts val="10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BUDIZAM</a:t>
            </a:r>
            <a:endParaRPr lang="hr-HR" sz="22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hr-HR" sz="2200" dirty="0" smtClean="0"/>
              <a:t>na području jugoistočne i istočne Azije (Kina, Japan, Malajski poluotok)</a:t>
            </a:r>
          </a:p>
          <a:p>
            <a:pPr lvl="1">
              <a:spcBef>
                <a:spcPts val="0"/>
              </a:spcBef>
            </a:pPr>
            <a:r>
              <a:rPr lang="hr-HR" sz="2200" dirty="0"/>
              <a:t>u Japanu – šintoizam; Kina – </a:t>
            </a:r>
            <a:r>
              <a:rPr lang="hr-HR" sz="2200" dirty="0" err="1" smtClean="0"/>
              <a:t>konfucionizam</a:t>
            </a:r>
            <a:endParaRPr lang="hr-HR" sz="2200" dirty="0" smtClean="0"/>
          </a:p>
          <a:p>
            <a:pPr marL="180000" indent="-252000">
              <a:spcBef>
                <a:spcPts val="10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JUDAIZAM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najmanja od svjetskih religija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raspršeni po cijelom svijetu, najviše ih je u Izraelu</a:t>
            </a:r>
          </a:p>
          <a:p>
            <a:pPr lvl="1">
              <a:spcBef>
                <a:spcPts val="0"/>
              </a:spcBef>
            </a:pPr>
            <a:r>
              <a:rPr lang="hr-HR" sz="2200" dirty="0" smtClean="0"/>
              <a:t>Židov – pripadnik vjere i naroda – „božji narod”</a:t>
            </a:r>
            <a:endParaRPr lang="hr-HR" sz="2200" dirty="0"/>
          </a:p>
          <a:p>
            <a:pPr lvl="1">
              <a:spcBef>
                <a:spcPts val="0"/>
              </a:spcBef>
            </a:pPr>
            <a:endParaRPr lang="hr-HR" sz="2200" dirty="0" smtClean="0"/>
          </a:p>
          <a:p>
            <a:pPr>
              <a:spcBef>
                <a:spcPts val="0"/>
              </a:spcBef>
            </a:pPr>
            <a:endParaRPr lang="hr-HR" sz="2200" dirty="0" smtClean="0"/>
          </a:p>
        </p:txBody>
      </p:sp>
    </p:spTree>
    <p:extLst>
      <p:ext uri="{BB962C8B-B14F-4D97-AF65-F5344CB8AC3E}">
        <p14:creationId xmlns:p14="http://schemas.microsoft.com/office/powerpoint/2010/main" val="64582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07504" y="71414"/>
            <a:ext cx="8572529" cy="868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dirty="0"/>
              <a:t>ŠTO RELIGIJA NIJE</a:t>
            </a:r>
            <a:endParaRPr lang="en-US" sz="4000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313" y="1071563"/>
            <a:ext cx="8929687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l-PL" sz="26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vjera </a:t>
            </a:r>
            <a:r>
              <a:rPr lang="pl-PL" sz="26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u boga ili bogove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600" u="sng" dirty="0">
                <a:latin typeface="Calibri" pitchFamily="34" charset="0"/>
                <a:ea typeface="WenQuanYi Micro Hei" charset="0"/>
                <a:cs typeface="Calibri" pitchFamily="34" charset="0"/>
              </a:rPr>
              <a:t>nije nužno</a:t>
            </a:r>
            <a:r>
              <a:rPr lang="pl-PL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za određenje religije; mnoge religije nemaju boga </a:t>
            </a:r>
            <a:r>
              <a:rPr lang="pl-PL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(budizam, taoizam, šintoizam, </a:t>
            </a:r>
            <a:r>
              <a:rPr lang="pl-PL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konfucionizam, </a:t>
            </a:r>
            <a:r>
              <a:rPr lang="pl-PL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animizam, totemizam...)</a:t>
            </a:r>
          </a:p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l-PL" sz="2600" dirty="0">
                <a:latin typeface="Calibri" pitchFamily="34" charset="0"/>
                <a:ea typeface="WenQuanYi Micro Hei" charset="0"/>
                <a:cs typeface="Calibri" pitchFamily="34" charset="0"/>
              </a:rPr>
              <a:t>religija ne mora nužno biti povezana </a:t>
            </a:r>
            <a:r>
              <a:rPr lang="pl-PL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 </a:t>
            </a:r>
            <a:r>
              <a:rPr lang="pl-PL" sz="26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moralnim pravilima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600" dirty="0">
                <a:latin typeface="Calibri" pitchFamily="34" charset="0"/>
                <a:ea typeface="WenQuanYi Micro Hei" charset="0"/>
                <a:cs typeface="Calibri" pitchFamily="34" charset="0"/>
              </a:rPr>
              <a:t>(u nekim religijama bogovi nisu povezani sa ovozemaljskim </a:t>
            </a:r>
            <a:r>
              <a:rPr lang="pl-PL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stvarima; </a:t>
            </a:r>
            <a:r>
              <a:rPr lang="pl-PL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npr</a:t>
            </a:r>
            <a:r>
              <a:rPr lang="pl-PL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. stari Grci</a:t>
            </a:r>
            <a:r>
              <a:rPr lang="pl-PL" sz="2600" dirty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l-PL" sz="26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religija</a:t>
            </a:r>
            <a:r>
              <a:rPr lang="pl-PL" sz="26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600" dirty="0">
                <a:latin typeface="Calibri" pitchFamily="34" charset="0"/>
                <a:ea typeface="WenQuanYi Micro Hei" charset="0"/>
                <a:cs typeface="Calibri" pitchFamily="34" charset="0"/>
              </a:rPr>
              <a:t>nije isto što i </a:t>
            </a:r>
            <a:r>
              <a:rPr lang="pl-PL" sz="26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vjera u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6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nadnaravno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/>
            </a:r>
            <a:br>
              <a:rPr lang="pl-PL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pl-PL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(npr. konfucionizam u tom slučaju nebi bio religija)</a:t>
            </a:r>
            <a:endParaRPr lang="pl-PL" sz="2600" b="1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0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51520" y="5373216"/>
            <a:ext cx="8613158" cy="12144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hangingPunct="0">
              <a:spcBef>
                <a:spcPts val="1200"/>
              </a:spcBef>
              <a:buClr>
                <a:schemeClr val="tx1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RELIGIJA</a:t>
            </a:r>
            <a:r>
              <a:rPr lang="pl-PL" sz="28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uključuje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skup</a:t>
            </a:r>
            <a:r>
              <a:rPr lang="pl-PL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simbola</a:t>
            </a:r>
            <a:r>
              <a:rPr lang="pl-PL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koji izazivaju osjećaje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obožavanja</a:t>
            </a:r>
            <a:r>
              <a:rPr lang="pl-PL" sz="28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ili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strahopoštovanja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, a povezani su s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ritualima</a:t>
            </a:r>
            <a:r>
              <a:rPr lang="pl-PL" sz="2800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ili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ceremonijama</a:t>
            </a:r>
            <a:r>
              <a:rPr lang="pl-PL" sz="2800" dirty="0">
                <a:latin typeface="Calibri" pitchFamily="34" charset="0"/>
                <a:ea typeface="WenQuanYi Micro Hei" charset="0"/>
                <a:cs typeface="Calibri" pitchFamily="34" charset="0"/>
              </a:rPr>
              <a:t>, u kojima sudjeluje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zajednica</a:t>
            </a:r>
            <a:r>
              <a:rPr lang="pl-PL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l-PL" sz="28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vjernika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07504" y="60307"/>
            <a:ext cx="8643967" cy="868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dirty="0"/>
              <a:t>ZNAČAJKE RELIGIJE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85750" y="862809"/>
            <a:ext cx="2571750" cy="917571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SKUP SIMBOLA</a:t>
            </a:r>
          </a:p>
        </p:txBody>
      </p:sp>
      <p:pic>
        <p:nvPicPr>
          <p:cNvPr id="5" name="Picture 4" descr="Religious_syms.sv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406" y="1922463"/>
            <a:ext cx="955833" cy="10562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Religious_syms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324" y="1968500"/>
            <a:ext cx="857353" cy="9461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Religious_syms.sv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7158" y="3082911"/>
            <a:ext cx="1089055" cy="10890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Religious_symbols.2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0166" y="3105110"/>
            <a:ext cx="1172103" cy="104465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hindu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762" y="1908175"/>
            <a:ext cx="1098726" cy="1091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Rectangle 9"/>
          <p:cNvSpPr/>
          <p:nvPr/>
        </p:nvSpPr>
        <p:spPr bwMode="auto">
          <a:xfrm>
            <a:off x="3178175" y="862809"/>
            <a:ext cx="2573338" cy="917571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RITUALI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215063" y="862809"/>
            <a:ext cx="2571750" cy="917571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ZAJEDNICA VJERNIKA</a:t>
            </a:r>
          </a:p>
        </p:txBody>
      </p:sp>
      <p:pic>
        <p:nvPicPr>
          <p:cNvPr id="16" name="Picture 15" descr="misa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2943671" y="1923040"/>
            <a:ext cx="1865312" cy="15001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213204a_0_q4+e5.jpg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4527847" y="2217347"/>
            <a:ext cx="1484313" cy="235743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djete_klanja_bi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1662" y="3715618"/>
            <a:ext cx="1857375" cy="122555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27015_roma-vatikan-d000186BAbaac95c7ea9a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1235" y="1908073"/>
            <a:ext cx="2650843" cy="198775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Meka-hodocasce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6925" y="3763554"/>
            <a:ext cx="2643188" cy="15859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70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4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Religijska struktura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62362"/>
            <a:ext cx="8786874" cy="580699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religijska </a:t>
            </a:r>
            <a:r>
              <a:rPr lang="hr-HR" b="1" dirty="0">
                <a:solidFill>
                  <a:srgbClr val="FF0000"/>
                </a:solidFill>
              </a:rPr>
              <a:t>struktura</a:t>
            </a:r>
            <a:r>
              <a:rPr lang="hr-HR" dirty="0">
                <a:solidFill>
                  <a:srgbClr val="FF0000"/>
                </a:solidFill>
              </a:rPr>
              <a:t> </a:t>
            </a:r>
            <a:r>
              <a:rPr lang="hr-HR" dirty="0"/>
              <a:t>pokazuje sastav stanovništva prema</a:t>
            </a:r>
            <a:r>
              <a:rPr lang="hr-HR" b="1" dirty="0"/>
              <a:t> </a:t>
            </a:r>
            <a:r>
              <a:rPr lang="hr-HR" u="sng" dirty="0"/>
              <a:t>religijskoj </a:t>
            </a:r>
            <a:r>
              <a:rPr lang="hr-HR" u="sng" dirty="0" smtClean="0"/>
              <a:t>pripadnosti</a:t>
            </a:r>
            <a:endParaRPr lang="hr-HR" dirty="0"/>
          </a:p>
          <a:p>
            <a:pPr lvl="0">
              <a:spcBef>
                <a:spcPts val="24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velike svjetske religije</a:t>
            </a:r>
            <a:r>
              <a:rPr lang="hr-HR" dirty="0" smtClean="0">
                <a:solidFill>
                  <a:srgbClr val="FF0000"/>
                </a:solidFill>
              </a:rPr>
              <a:t>: </a:t>
            </a:r>
          </a:p>
          <a:p>
            <a:pPr marL="1314450" lvl="2" indent="-51435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/>
              <a:t>kršćanstvo – 33%</a:t>
            </a:r>
          </a:p>
          <a:p>
            <a:pPr marL="1314450" lvl="2" indent="-51435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/>
              <a:t>islam – 23% </a:t>
            </a:r>
          </a:p>
          <a:p>
            <a:pPr marL="1314450" lvl="2" indent="-51435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/>
              <a:t>hinduizam (brahmanizam) – 14%</a:t>
            </a:r>
          </a:p>
          <a:p>
            <a:pPr marL="1314450" lvl="2" indent="-51435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/>
              <a:t>budizam – 7%</a:t>
            </a:r>
          </a:p>
          <a:p>
            <a:pPr marL="1314450" lvl="2" indent="-51435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/>
              <a:t>judaizam (židovstvo) – 0,2%</a:t>
            </a:r>
          </a:p>
          <a:p>
            <a:pPr>
              <a:spcBef>
                <a:spcPts val="18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religijski sastav Hrvatske:</a:t>
            </a:r>
          </a:p>
          <a:p>
            <a:pPr lvl="1">
              <a:spcBef>
                <a:spcPts val="600"/>
              </a:spcBef>
            </a:pPr>
            <a:r>
              <a:rPr lang="hr-HR" dirty="0" smtClean="0"/>
              <a:t>katolici – 86%; pravoslavci – 4,4%; muslimani – 1,4%; protestanti – 0,3%; ateisti i neizjašnjeni – 6%</a:t>
            </a:r>
          </a:p>
          <a:p>
            <a:pPr marL="914400" lvl="1" indent="-514350">
              <a:spcBef>
                <a:spcPts val="600"/>
              </a:spcBef>
              <a:buFont typeface="+mj-lt"/>
              <a:buAutoNum type="arabicPeriod"/>
            </a:pPr>
            <a:endParaRPr lang="hr-HR" sz="32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religija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62362"/>
            <a:ext cx="8786874" cy="580699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MONOTEIZAM (jednoboštvo) </a:t>
            </a:r>
            <a:r>
              <a:rPr lang="hr-HR" dirty="0" smtClean="0"/>
              <a:t>– vjera </a:t>
            </a:r>
            <a:r>
              <a:rPr lang="hr-HR" dirty="0"/>
              <a:t>u jednog </a:t>
            </a:r>
            <a:r>
              <a:rPr lang="hr-HR" dirty="0" smtClean="0"/>
              <a:t>Boga</a:t>
            </a:r>
          </a:p>
          <a:p>
            <a:pPr lvl="1"/>
            <a:r>
              <a:rPr lang="hr-HR" dirty="0" smtClean="0"/>
              <a:t>kršćanstvo, islam, judaizam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POLITEIZAM (mnogoboštvo)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vjera u </a:t>
            </a:r>
            <a:r>
              <a:rPr lang="hr-HR" dirty="0"/>
              <a:t>više </a:t>
            </a:r>
            <a:r>
              <a:rPr lang="hr-HR" dirty="0" smtClean="0"/>
              <a:t>Bogova</a:t>
            </a:r>
          </a:p>
          <a:p>
            <a:pPr lvl="1"/>
            <a:r>
              <a:rPr lang="hr-HR" dirty="0" smtClean="0"/>
              <a:t>hinduizam, budizam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hr-HR" b="1" dirty="0" smtClean="0">
                <a:solidFill>
                  <a:srgbClr val="FF0000"/>
                </a:solidFill>
              </a:rPr>
              <a:t>PANTEIZAM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vjera u prirodne sile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9250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KRŠĆANSTVO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20472" cy="5734990"/>
          </a:xfrm>
        </p:spPr>
        <p:txBody>
          <a:bodyPr>
            <a:noAutofit/>
          </a:bodyPr>
          <a:lstStyle/>
          <a:p>
            <a:r>
              <a:rPr lang="hr-HR" b="1" dirty="0"/>
              <a:t>kršćani</a:t>
            </a:r>
            <a:r>
              <a:rPr lang="hr-HR" dirty="0"/>
              <a:t> čine </a:t>
            </a:r>
            <a:r>
              <a:rPr lang="hr-HR" b="1" dirty="0">
                <a:solidFill>
                  <a:srgbClr val="FF0000"/>
                </a:solidFill>
              </a:rPr>
              <a:t>oko 33%</a:t>
            </a:r>
            <a:r>
              <a:rPr lang="hr-HR" b="1" dirty="0"/>
              <a:t> </a:t>
            </a:r>
            <a:r>
              <a:rPr lang="hr-HR" dirty="0"/>
              <a:t>svjetskog stanovništva te je </a:t>
            </a:r>
            <a:r>
              <a:rPr lang="hr-HR" dirty="0" smtClean="0"/>
              <a:t>kršćanstvo </a:t>
            </a:r>
            <a:r>
              <a:rPr lang="hr-HR" dirty="0"/>
              <a:t>religija s </a:t>
            </a:r>
            <a:r>
              <a:rPr lang="hr-HR" b="1" dirty="0">
                <a:solidFill>
                  <a:srgbClr val="FF0000"/>
                </a:solidFill>
              </a:rPr>
              <a:t>najviše vjernika</a:t>
            </a:r>
            <a:endParaRPr lang="hr-HR" dirty="0">
              <a:solidFill>
                <a:srgbClr val="FF0000"/>
              </a:solidFill>
            </a:endParaRPr>
          </a:p>
          <a:p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najraširenija religija</a:t>
            </a:r>
            <a:r>
              <a:rPr lang="hr-HR" dirty="0"/>
              <a:t> budući da dominira u Europi, </a:t>
            </a:r>
            <a:r>
              <a:rPr lang="hr-HR" dirty="0" smtClean="0"/>
              <a:t>obje </a:t>
            </a:r>
            <a:r>
              <a:rPr lang="hr-HR" dirty="0"/>
              <a:t>Amerike i Australiji</a:t>
            </a:r>
          </a:p>
          <a:p>
            <a:r>
              <a:rPr lang="hr-HR" dirty="0" smtClean="0"/>
              <a:t>kršćanstvo </a:t>
            </a:r>
            <a:r>
              <a:rPr lang="hr-HR" dirty="0"/>
              <a:t>ima tri grane</a:t>
            </a:r>
            <a:r>
              <a:rPr lang="hr-HR" dirty="0" smtClean="0"/>
              <a:t>:</a:t>
            </a:r>
          </a:p>
          <a:p>
            <a:pPr lvl="1">
              <a:spcBef>
                <a:spcPts val="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katolici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/>
              <a:t>(rimokatolici)</a:t>
            </a:r>
          </a:p>
          <a:p>
            <a:pPr lvl="1">
              <a:spcBef>
                <a:spcPts val="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pravoslavci</a:t>
            </a:r>
            <a:endParaRPr lang="hr-H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protestanti</a:t>
            </a:r>
            <a:endParaRPr lang="hr-HR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4005858" y="3573016"/>
            <a:ext cx="513827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971622" y="4069685"/>
            <a:ext cx="1966270" cy="2591528"/>
          </a:xfrm>
          <a:custGeom>
            <a:avLst/>
            <a:gdLst>
              <a:gd name="connsiteX0" fmla="*/ 1502903 w 1966270"/>
              <a:gd name="connsiteY0" fmla="*/ 953577 h 2591528"/>
              <a:gd name="connsiteX1" fmla="*/ 1645407 w 1966270"/>
              <a:gd name="connsiteY1" fmla="*/ 727946 h 2591528"/>
              <a:gd name="connsiteX2" fmla="*/ 1835412 w 1966270"/>
              <a:gd name="connsiteY2" fmla="*/ 466689 h 2591528"/>
              <a:gd name="connsiteX3" fmla="*/ 1645407 w 1966270"/>
              <a:gd name="connsiteY3" fmla="*/ 193557 h 2591528"/>
              <a:gd name="connsiteX4" fmla="*/ 1301022 w 1966270"/>
              <a:gd name="connsiteY4" fmla="*/ 110429 h 2591528"/>
              <a:gd name="connsiteX5" fmla="*/ 719131 w 1966270"/>
              <a:gd name="connsiteY5" fmla="*/ 15427 h 2591528"/>
              <a:gd name="connsiteX6" fmla="*/ 113490 w 1966270"/>
              <a:gd name="connsiteY6" fmla="*/ 3551 h 2591528"/>
              <a:gd name="connsiteX7" fmla="*/ 6612 w 1966270"/>
              <a:gd name="connsiteY7" fmla="*/ 51053 h 2591528"/>
              <a:gd name="connsiteX8" fmla="*/ 30362 w 1966270"/>
              <a:gd name="connsiteY8" fmla="*/ 371686 h 2591528"/>
              <a:gd name="connsiteX9" fmla="*/ 184742 w 1966270"/>
              <a:gd name="connsiteY9" fmla="*/ 537941 h 2591528"/>
              <a:gd name="connsiteX10" fmla="*/ 481625 w 1966270"/>
              <a:gd name="connsiteY10" fmla="*/ 621068 h 2591528"/>
              <a:gd name="connsiteX11" fmla="*/ 837884 w 1966270"/>
              <a:gd name="connsiteY11" fmla="*/ 1119832 h 2591528"/>
              <a:gd name="connsiteX12" fmla="*/ 1229770 w 1966270"/>
              <a:gd name="connsiteY12" fmla="*/ 1357338 h 2591528"/>
              <a:gd name="connsiteX13" fmla="*/ 1217895 w 1966270"/>
              <a:gd name="connsiteY13" fmla="*/ 1571094 h 2591528"/>
              <a:gd name="connsiteX14" fmla="*/ 1360399 w 1966270"/>
              <a:gd name="connsiteY14" fmla="*/ 1808601 h 2591528"/>
              <a:gd name="connsiteX15" fmla="*/ 1336648 w 1966270"/>
              <a:gd name="connsiteY15" fmla="*/ 2461744 h 2591528"/>
              <a:gd name="connsiteX16" fmla="*/ 1384149 w 1966270"/>
              <a:gd name="connsiteY16" fmla="*/ 2580497 h 2591528"/>
              <a:gd name="connsiteX17" fmla="*/ 1502903 w 1966270"/>
              <a:gd name="connsiteY17" fmla="*/ 2556746 h 2591528"/>
              <a:gd name="connsiteX18" fmla="*/ 1550404 w 1966270"/>
              <a:gd name="connsiteY18" fmla="*/ 2319240 h 2591528"/>
              <a:gd name="connsiteX19" fmla="*/ 1835412 w 1966270"/>
              <a:gd name="connsiteY19" fmla="*/ 1927354 h 2591528"/>
              <a:gd name="connsiteX20" fmla="*/ 1966040 w 1966270"/>
              <a:gd name="connsiteY20" fmla="*/ 1618596 h 2591528"/>
              <a:gd name="connsiteX21" fmla="*/ 1859162 w 1966270"/>
              <a:gd name="connsiteY21" fmla="*/ 1381089 h 2591528"/>
              <a:gd name="connsiteX22" fmla="*/ 1586030 w 1966270"/>
              <a:gd name="connsiteY22" fmla="*/ 1131707 h 2591528"/>
              <a:gd name="connsiteX23" fmla="*/ 1502903 w 1966270"/>
              <a:gd name="connsiteY23" fmla="*/ 953577 h 259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66270" h="2591528">
                <a:moveTo>
                  <a:pt x="1502903" y="953577"/>
                </a:moveTo>
                <a:cubicBezTo>
                  <a:pt x="1512799" y="886283"/>
                  <a:pt x="1589989" y="809094"/>
                  <a:pt x="1645407" y="727946"/>
                </a:cubicBezTo>
                <a:cubicBezTo>
                  <a:pt x="1700825" y="646798"/>
                  <a:pt x="1835412" y="555754"/>
                  <a:pt x="1835412" y="466689"/>
                </a:cubicBezTo>
                <a:cubicBezTo>
                  <a:pt x="1835412" y="377624"/>
                  <a:pt x="1734472" y="252934"/>
                  <a:pt x="1645407" y="193557"/>
                </a:cubicBezTo>
                <a:cubicBezTo>
                  <a:pt x="1556342" y="134180"/>
                  <a:pt x="1455401" y="140117"/>
                  <a:pt x="1301022" y="110429"/>
                </a:cubicBezTo>
                <a:cubicBezTo>
                  <a:pt x="1146643" y="80741"/>
                  <a:pt x="917053" y="33240"/>
                  <a:pt x="719131" y="15427"/>
                </a:cubicBezTo>
                <a:cubicBezTo>
                  <a:pt x="521209" y="-2386"/>
                  <a:pt x="232243" y="-2387"/>
                  <a:pt x="113490" y="3551"/>
                </a:cubicBezTo>
                <a:cubicBezTo>
                  <a:pt x="-5263" y="9489"/>
                  <a:pt x="20467" y="-10303"/>
                  <a:pt x="6612" y="51053"/>
                </a:cubicBezTo>
                <a:cubicBezTo>
                  <a:pt x="-7243" y="112409"/>
                  <a:pt x="674" y="290538"/>
                  <a:pt x="30362" y="371686"/>
                </a:cubicBezTo>
                <a:cubicBezTo>
                  <a:pt x="60050" y="452834"/>
                  <a:pt x="109531" y="496377"/>
                  <a:pt x="184742" y="537941"/>
                </a:cubicBezTo>
                <a:cubicBezTo>
                  <a:pt x="259953" y="579505"/>
                  <a:pt x="372768" y="524086"/>
                  <a:pt x="481625" y="621068"/>
                </a:cubicBezTo>
                <a:cubicBezTo>
                  <a:pt x="590482" y="718050"/>
                  <a:pt x="713193" y="997120"/>
                  <a:pt x="837884" y="1119832"/>
                </a:cubicBezTo>
                <a:cubicBezTo>
                  <a:pt x="962575" y="1242544"/>
                  <a:pt x="1166435" y="1282128"/>
                  <a:pt x="1229770" y="1357338"/>
                </a:cubicBezTo>
                <a:cubicBezTo>
                  <a:pt x="1293105" y="1432548"/>
                  <a:pt x="1196124" y="1495884"/>
                  <a:pt x="1217895" y="1571094"/>
                </a:cubicBezTo>
                <a:cubicBezTo>
                  <a:pt x="1239666" y="1646304"/>
                  <a:pt x="1340607" y="1660159"/>
                  <a:pt x="1360399" y="1808601"/>
                </a:cubicBezTo>
                <a:cubicBezTo>
                  <a:pt x="1380191" y="1957043"/>
                  <a:pt x="1332690" y="2333095"/>
                  <a:pt x="1336648" y="2461744"/>
                </a:cubicBezTo>
                <a:cubicBezTo>
                  <a:pt x="1340606" y="2590393"/>
                  <a:pt x="1356440" y="2564663"/>
                  <a:pt x="1384149" y="2580497"/>
                </a:cubicBezTo>
                <a:cubicBezTo>
                  <a:pt x="1411858" y="2596331"/>
                  <a:pt x="1475194" y="2600289"/>
                  <a:pt x="1502903" y="2556746"/>
                </a:cubicBezTo>
                <a:cubicBezTo>
                  <a:pt x="1530612" y="2513203"/>
                  <a:pt x="1494986" y="2424139"/>
                  <a:pt x="1550404" y="2319240"/>
                </a:cubicBezTo>
                <a:cubicBezTo>
                  <a:pt x="1605822" y="2214341"/>
                  <a:pt x="1766139" y="2044128"/>
                  <a:pt x="1835412" y="1927354"/>
                </a:cubicBezTo>
                <a:cubicBezTo>
                  <a:pt x="1904685" y="1810580"/>
                  <a:pt x="1962082" y="1709640"/>
                  <a:pt x="1966040" y="1618596"/>
                </a:cubicBezTo>
                <a:cubicBezTo>
                  <a:pt x="1969998" y="1527552"/>
                  <a:pt x="1922497" y="1462237"/>
                  <a:pt x="1859162" y="1381089"/>
                </a:cubicBezTo>
                <a:cubicBezTo>
                  <a:pt x="1795827" y="1299941"/>
                  <a:pt x="1645406" y="1204938"/>
                  <a:pt x="1586030" y="1131707"/>
                </a:cubicBezTo>
                <a:cubicBezTo>
                  <a:pt x="1526654" y="1058476"/>
                  <a:pt x="1493007" y="1020871"/>
                  <a:pt x="1502903" y="953577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Freeform 6"/>
          <p:cNvSpPr/>
          <p:nvPr/>
        </p:nvSpPr>
        <p:spPr>
          <a:xfrm>
            <a:off x="5960740" y="3930675"/>
            <a:ext cx="3159732" cy="963448"/>
          </a:xfrm>
          <a:custGeom>
            <a:avLst/>
            <a:gdLst>
              <a:gd name="connsiteX0" fmla="*/ 238179 w 3159732"/>
              <a:gd name="connsiteY0" fmla="*/ 961959 h 963448"/>
              <a:gd name="connsiteX1" fmla="*/ 499437 w 3159732"/>
              <a:gd name="connsiteY1" fmla="*/ 878831 h 963448"/>
              <a:gd name="connsiteX2" fmla="*/ 784444 w 3159732"/>
              <a:gd name="connsiteY2" fmla="*/ 902582 h 963448"/>
              <a:gd name="connsiteX3" fmla="*/ 891322 w 3159732"/>
              <a:gd name="connsiteY3" fmla="*/ 819455 h 963448"/>
              <a:gd name="connsiteX4" fmla="*/ 1033826 w 3159732"/>
              <a:gd name="connsiteY4" fmla="*/ 771954 h 963448"/>
              <a:gd name="connsiteX5" fmla="*/ 1140704 w 3159732"/>
              <a:gd name="connsiteY5" fmla="*/ 724452 h 963448"/>
              <a:gd name="connsiteX6" fmla="*/ 1152579 w 3159732"/>
              <a:gd name="connsiteY6" fmla="*/ 629450 h 963448"/>
              <a:gd name="connsiteX7" fmla="*/ 1223831 w 3159732"/>
              <a:gd name="connsiteY7" fmla="*/ 558198 h 963448"/>
              <a:gd name="connsiteX8" fmla="*/ 1532590 w 3159732"/>
              <a:gd name="connsiteY8" fmla="*/ 581948 h 963448"/>
              <a:gd name="connsiteX9" fmla="*/ 1734470 w 3159732"/>
              <a:gd name="connsiteY9" fmla="*/ 641325 h 963448"/>
              <a:gd name="connsiteX10" fmla="*/ 1841348 w 3159732"/>
              <a:gd name="connsiteY10" fmla="*/ 641325 h 963448"/>
              <a:gd name="connsiteX11" fmla="*/ 2055104 w 3159732"/>
              <a:gd name="connsiteY11" fmla="*/ 653200 h 963448"/>
              <a:gd name="connsiteX12" fmla="*/ 2197608 w 3159732"/>
              <a:gd name="connsiteY12" fmla="*/ 593824 h 963448"/>
              <a:gd name="connsiteX13" fmla="*/ 2304486 w 3159732"/>
              <a:gd name="connsiteY13" fmla="*/ 712577 h 963448"/>
              <a:gd name="connsiteX14" fmla="*/ 2506366 w 3159732"/>
              <a:gd name="connsiteY14" fmla="*/ 795704 h 963448"/>
              <a:gd name="connsiteX15" fmla="*/ 2874502 w 3159732"/>
              <a:gd name="connsiteY15" fmla="*/ 783829 h 963448"/>
              <a:gd name="connsiteX16" fmla="*/ 3112008 w 3159732"/>
              <a:gd name="connsiteY16" fmla="*/ 534447 h 963448"/>
              <a:gd name="connsiteX17" fmla="*/ 3135759 w 3159732"/>
              <a:gd name="connsiteY17" fmla="*/ 237564 h 963448"/>
              <a:gd name="connsiteX18" fmla="*/ 2838876 w 3159732"/>
              <a:gd name="connsiteY18" fmla="*/ 59434 h 963448"/>
              <a:gd name="connsiteX19" fmla="*/ 1960102 w 3159732"/>
              <a:gd name="connsiteY19" fmla="*/ 57 h 963448"/>
              <a:gd name="connsiteX20" fmla="*/ 1508839 w 3159732"/>
              <a:gd name="connsiteY20" fmla="*/ 47559 h 963448"/>
              <a:gd name="connsiteX21" fmla="*/ 1116954 w 3159732"/>
              <a:gd name="connsiteY21" fmla="*/ 83185 h 963448"/>
              <a:gd name="connsiteX22" fmla="*/ 1045702 w 3159732"/>
              <a:gd name="connsiteY22" fmla="*/ 154437 h 963448"/>
              <a:gd name="connsiteX23" fmla="*/ 808195 w 3159732"/>
              <a:gd name="connsiteY23" fmla="*/ 83185 h 963448"/>
              <a:gd name="connsiteX24" fmla="*/ 463811 w 3159732"/>
              <a:gd name="connsiteY24" fmla="*/ 332567 h 963448"/>
              <a:gd name="connsiteX25" fmla="*/ 261930 w 3159732"/>
              <a:gd name="connsiteY25" fmla="*/ 213813 h 963448"/>
              <a:gd name="connsiteX26" fmla="*/ 673 w 3159732"/>
              <a:gd name="connsiteY26" fmla="*/ 261315 h 963448"/>
              <a:gd name="connsiteX27" fmla="*/ 190678 w 3159732"/>
              <a:gd name="connsiteY27" fmla="*/ 380068 h 963448"/>
              <a:gd name="connsiteX28" fmla="*/ 321307 w 3159732"/>
              <a:gd name="connsiteY28" fmla="*/ 451320 h 963448"/>
              <a:gd name="connsiteX29" fmla="*/ 238179 w 3159732"/>
              <a:gd name="connsiteY29" fmla="*/ 617574 h 963448"/>
              <a:gd name="connsiteX30" fmla="*/ 356933 w 3159732"/>
              <a:gd name="connsiteY30" fmla="*/ 724452 h 963448"/>
              <a:gd name="connsiteX31" fmla="*/ 250055 w 3159732"/>
              <a:gd name="connsiteY31" fmla="*/ 795704 h 963448"/>
              <a:gd name="connsiteX32" fmla="*/ 238179 w 3159732"/>
              <a:gd name="connsiteY32" fmla="*/ 961959 h 96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59732" h="963448">
                <a:moveTo>
                  <a:pt x="238179" y="961959"/>
                </a:moveTo>
                <a:cubicBezTo>
                  <a:pt x="279743" y="975814"/>
                  <a:pt x="408393" y="888727"/>
                  <a:pt x="499437" y="878831"/>
                </a:cubicBezTo>
                <a:cubicBezTo>
                  <a:pt x="590481" y="868935"/>
                  <a:pt x="719130" y="912478"/>
                  <a:pt x="784444" y="902582"/>
                </a:cubicBezTo>
                <a:cubicBezTo>
                  <a:pt x="849758" y="892686"/>
                  <a:pt x="849758" y="841226"/>
                  <a:pt x="891322" y="819455"/>
                </a:cubicBezTo>
                <a:cubicBezTo>
                  <a:pt x="932886" y="797684"/>
                  <a:pt x="992262" y="787788"/>
                  <a:pt x="1033826" y="771954"/>
                </a:cubicBezTo>
                <a:cubicBezTo>
                  <a:pt x="1075390" y="756120"/>
                  <a:pt x="1120912" y="748203"/>
                  <a:pt x="1140704" y="724452"/>
                </a:cubicBezTo>
                <a:cubicBezTo>
                  <a:pt x="1160496" y="700701"/>
                  <a:pt x="1138725" y="657159"/>
                  <a:pt x="1152579" y="629450"/>
                </a:cubicBezTo>
                <a:cubicBezTo>
                  <a:pt x="1166433" y="601741"/>
                  <a:pt x="1160496" y="566115"/>
                  <a:pt x="1223831" y="558198"/>
                </a:cubicBezTo>
                <a:cubicBezTo>
                  <a:pt x="1287166" y="550281"/>
                  <a:pt x="1447484" y="568094"/>
                  <a:pt x="1532590" y="581948"/>
                </a:cubicBezTo>
                <a:cubicBezTo>
                  <a:pt x="1617696" y="595802"/>
                  <a:pt x="1683010" y="631429"/>
                  <a:pt x="1734470" y="641325"/>
                </a:cubicBezTo>
                <a:cubicBezTo>
                  <a:pt x="1785930" y="651221"/>
                  <a:pt x="1787909" y="639346"/>
                  <a:pt x="1841348" y="641325"/>
                </a:cubicBezTo>
                <a:cubicBezTo>
                  <a:pt x="1894787" y="643304"/>
                  <a:pt x="1995727" y="661117"/>
                  <a:pt x="2055104" y="653200"/>
                </a:cubicBezTo>
                <a:cubicBezTo>
                  <a:pt x="2114481" y="645283"/>
                  <a:pt x="2156044" y="583928"/>
                  <a:pt x="2197608" y="593824"/>
                </a:cubicBezTo>
                <a:cubicBezTo>
                  <a:pt x="2239172" y="603720"/>
                  <a:pt x="2253026" y="678930"/>
                  <a:pt x="2304486" y="712577"/>
                </a:cubicBezTo>
                <a:cubicBezTo>
                  <a:pt x="2355946" y="746224"/>
                  <a:pt x="2411363" y="783829"/>
                  <a:pt x="2506366" y="795704"/>
                </a:cubicBezTo>
                <a:cubicBezTo>
                  <a:pt x="2601369" y="807579"/>
                  <a:pt x="2773562" y="827372"/>
                  <a:pt x="2874502" y="783829"/>
                </a:cubicBezTo>
                <a:cubicBezTo>
                  <a:pt x="2975442" y="740286"/>
                  <a:pt x="3068465" y="625491"/>
                  <a:pt x="3112008" y="534447"/>
                </a:cubicBezTo>
                <a:cubicBezTo>
                  <a:pt x="3155551" y="443403"/>
                  <a:pt x="3181281" y="316733"/>
                  <a:pt x="3135759" y="237564"/>
                </a:cubicBezTo>
                <a:cubicBezTo>
                  <a:pt x="3090237" y="158395"/>
                  <a:pt x="3034819" y="99019"/>
                  <a:pt x="2838876" y="59434"/>
                </a:cubicBezTo>
                <a:cubicBezTo>
                  <a:pt x="2642933" y="19849"/>
                  <a:pt x="2181775" y="2036"/>
                  <a:pt x="1960102" y="57"/>
                </a:cubicBezTo>
                <a:cubicBezTo>
                  <a:pt x="1738429" y="-1922"/>
                  <a:pt x="1508839" y="47559"/>
                  <a:pt x="1508839" y="47559"/>
                </a:cubicBezTo>
                <a:cubicBezTo>
                  <a:pt x="1368314" y="61414"/>
                  <a:pt x="1194144" y="65372"/>
                  <a:pt x="1116954" y="83185"/>
                </a:cubicBezTo>
                <a:cubicBezTo>
                  <a:pt x="1039765" y="100998"/>
                  <a:pt x="1097162" y="154437"/>
                  <a:pt x="1045702" y="154437"/>
                </a:cubicBezTo>
                <a:cubicBezTo>
                  <a:pt x="994242" y="154437"/>
                  <a:pt x="905177" y="53497"/>
                  <a:pt x="808195" y="83185"/>
                </a:cubicBezTo>
                <a:cubicBezTo>
                  <a:pt x="711213" y="112873"/>
                  <a:pt x="554855" y="310796"/>
                  <a:pt x="463811" y="332567"/>
                </a:cubicBezTo>
                <a:cubicBezTo>
                  <a:pt x="372767" y="354338"/>
                  <a:pt x="339120" y="225688"/>
                  <a:pt x="261930" y="213813"/>
                </a:cubicBezTo>
                <a:cubicBezTo>
                  <a:pt x="184740" y="201938"/>
                  <a:pt x="12548" y="233606"/>
                  <a:pt x="673" y="261315"/>
                </a:cubicBezTo>
                <a:cubicBezTo>
                  <a:pt x="-11202" y="289024"/>
                  <a:pt x="137239" y="348401"/>
                  <a:pt x="190678" y="380068"/>
                </a:cubicBezTo>
                <a:cubicBezTo>
                  <a:pt x="244117" y="411735"/>
                  <a:pt x="313390" y="411736"/>
                  <a:pt x="321307" y="451320"/>
                </a:cubicBezTo>
                <a:cubicBezTo>
                  <a:pt x="329224" y="490904"/>
                  <a:pt x="232241" y="572052"/>
                  <a:pt x="238179" y="617574"/>
                </a:cubicBezTo>
                <a:cubicBezTo>
                  <a:pt x="244117" y="663096"/>
                  <a:pt x="354954" y="694764"/>
                  <a:pt x="356933" y="724452"/>
                </a:cubicBezTo>
                <a:cubicBezTo>
                  <a:pt x="358912" y="754140"/>
                  <a:pt x="271826" y="758099"/>
                  <a:pt x="250055" y="795704"/>
                </a:cubicBezTo>
                <a:cubicBezTo>
                  <a:pt x="228284" y="833309"/>
                  <a:pt x="196615" y="948104"/>
                  <a:pt x="238179" y="96195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Freeform 8"/>
          <p:cNvSpPr/>
          <p:nvPr/>
        </p:nvSpPr>
        <p:spPr>
          <a:xfrm>
            <a:off x="7966932" y="5451351"/>
            <a:ext cx="1053246" cy="1007118"/>
          </a:xfrm>
          <a:custGeom>
            <a:avLst/>
            <a:gdLst>
              <a:gd name="connsiteX0" fmla="*/ 15018 w 1053246"/>
              <a:gd name="connsiteY0" fmla="*/ 574799 h 1007118"/>
              <a:gd name="connsiteX1" fmla="*/ 84868 w 1053246"/>
              <a:gd name="connsiteY1" fmla="*/ 400174 h 1007118"/>
              <a:gd name="connsiteX2" fmla="*/ 208693 w 1053246"/>
              <a:gd name="connsiteY2" fmla="*/ 276349 h 1007118"/>
              <a:gd name="connsiteX3" fmla="*/ 291243 w 1053246"/>
              <a:gd name="connsiteY3" fmla="*/ 203324 h 1007118"/>
              <a:gd name="connsiteX4" fmla="*/ 316643 w 1053246"/>
              <a:gd name="connsiteY4" fmla="*/ 9649 h 1007118"/>
              <a:gd name="connsiteX5" fmla="*/ 719868 w 1053246"/>
              <a:gd name="connsiteY5" fmla="*/ 50924 h 1007118"/>
              <a:gd name="connsiteX6" fmla="*/ 859568 w 1053246"/>
              <a:gd name="connsiteY6" fmla="*/ 238249 h 1007118"/>
              <a:gd name="connsiteX7" fmla="*/ 942118 w 1053246"/>
              <a:gd name="connsiteY7" fmla="*/ 504949 h 1007118"/>
              <a:gd name="connsiteX8" fmla="*/ 1053243 w 1053246"/>
              <a:gd name="connsiteY8" fmla="*/ 727199 h 1007118"/>
              <a:gd name="connsiteX9" fmla="*/ 945293 w 1053246"/>
              <a:gd name="connsiteY9" fmla="*/ 952624 h 1007118"/>
              <a:gd name="connsiteX10" fmla="*/ 805593 w 1053246"/>
              <a:gd name="connsiteY10" fmla="*/ 1006599 h 1007118"/>
              <a:gd name="connsiteX11" fmla="*/ 691293 w 1053246"/>
              <a:gd name="connsiteY11" fmla="*/ 933574 h 1007118"/>
              <a:gd name="connsiteX12" fmla="*/ 503968 w 1053246"/>
              <a:gd name="connsiteY12" fmla="*/ 930399 h 1007118"/>
              <a:gd name="connsiteX13" fmla="*/ 326168 w 1053246"/>
              <a:gd name="connsiteY13" fmla="*/ 704974 h 1007118"/>
              <a:gd name="connsiteX14" fmla="*/ 180118 w 1053246"/>
              <a:gd name="connsiteY14" fmla="*/ 708149 h 1007118"/>
              <a:gd name="connsiteX15" fmla="*/ 15018 w 1053246"/>
              <a:gd name="connsiteY15" fmla="*/ 720849 h 1007118"/>
              <a:gd name="connsiteX16" fmla="*/ 15018 w 1053246"/>
              <a:gd name="connsiteY16" fmla="*/ 574799 h 10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3246" h="1007118">
                <a:moveTo>
                  <a:pt x="15018" y="574799"/>
                </a:moveTo>
                <a:cubicBezTo>
                  <a:pt x="26660" y="521353"/>
                  <a:pt x="52589" y="449916"/>
                  <a:pt x="84868" y="400174"/>
                </a:cubicBezTo>
                <a:cubicBezTo>
                  <a:pt x="117147" y="350432"/>
                  <a:pt x="174297" y="309157"/>
                  <a:pt x="208693" y="276349"/>
                </a:cubicBezTo>
                <a:cubicBezTo>
                  <a:pt x="243089" y="243541"/>
                  <a:pt x="273251" y="247774"/>
                  <a:pt x="291243" y="203324"/>
                </a:cubicBezTo>
                <a:cubicBezTo>
                  <a:pt x="309235" y="158874"/>
                  <a:pt x="245206" y="35049"/>
                  <a:pt x="316643" y="9649"/>
                </a:cubicBezTo>
                <a:cubicBezTo>
                  <a:pt x="388080" y="-15751"/>
                  <a:pt x="629381" y="12824"/>
                  <a:pt x="719868" y="50924"/>
                </a:cubicBezTo>
                <a:cubicBezTo>
                  <a:pt x="810355" y="89024"/>
                  <a:pt x="822526" y="162578"/>
                  <a:pt x="859568" y="238249"/>
                </a:cubicBezTo>
                <a:cubicBezTo>
                  <a:pt x="896610" y="313920"/>
                  <a:pt x="909839" y="423457"/>
                  <a:pt x="942118" y="504949"/>
                </a:cubicBezTo>
                <a:cubicBezTo>
                  <a:pt x="974397" y="586441"/>
                  <a:pt x="1052714" y="652587"/>
                  <a:pt x="1053243" y="727199"/>
                </a:cubicBezTo>
                <a:cubicBezTo>
                  <a:pt x="1053772" y="801811"/>
                  <a:pt x="986568" y="906057"/>
                  <a:pt x="945293" y="952624"/>
                </a:cubicBezTo>
                <a:cubicBezTo>
                  <a:pt x="904018" y="999191"/>
                  <a:pt x="847926" y="1009774"/>
                  <a:pt x="805593" y="1006599"/>
                </a:cubicBezTo>
                <a:cubicBezTo>
                  <a:pt x="763260" y="1003424"/>
                  <a:pt x="741564" y="946274"/>
                  <a:pt x="691293" y="933574"/>
                </a:cubicBezTo>
                <a:cubicBezTo>
                  <a:pt x="641022" y="920874"/>
                  <a:pt x="564822" y="968499"/>
                  <a:pt x="503968" y="930399"/>
                </a:cubicBezTo>
                <a:cubicBezTo>
                  <a:pt x="443114" y="892299"/>
                  <a:pt x="380143" y="742016"/>
                  <a:pt x="326168" y="704974"/>
                </a:cubicBezTo>
                <a:cubicBezTo>
                  <a:pt x="272193" y="667932"/>
                  <a:pt x="231976" y="705503"/>
                  <a:pt x="180118" y="708149"/>
                </a:cubicBezTo>
                <a:cubicBezTo>
                  <a:pt x="128260" y="710795"/>
                  <a:pt x="42005" y="745720"/>
                  <a:pt x="15018" y="720849"/>
                </a:cubicBezTo>
                <a:cubicBezTo>
                  <a:pt x="-11969" y="695978"/>
                  <a:pt x="3376" y="628245"/>
                  <a:pt x="15018" y="57479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Freeform 9"/>
          <p:cNvSpPr/>
          <p:nvPr/>
        </p:nvSpPr>
        <p:spPr>
          <a:xfrm>
            <a:off x="6328283" y="5307533"/>
            <a:ext cx="813103" cy="876067"/>
          </a:xfrm>
          <a:custGeom>
            <a:avLst/>
            <a:gdLst>
              <a:gd name="connsiteX0" fmla="*/ 761492 w 813103"/>
              <a:gd name="connsiteY0" fmla="*/ 740842 h 876067"/>
              <a:gd name="connsiteX1" fmla="*/ 809117 w 813103"/>
              <a:gd name="connsiteY1" fmla="*/ 534467 h 876067"/>
              <a:gd name="connsiteX2" fmla="*/ 669417 w 813103"/>
              <a:gd name="connsiteY2" fmla="*/ 490017 h 876067"/>
              <a:gd name="connsiteX3" fmla="*/ 615442 w 813103"/>
              <a:gd name="connsiteY3" fmla="*/ 302692 h 876067"/>
              <a:gd name="connsiteX4" fmla="*/ 647192 w 813103"/>
              <a:gd name="connsiteY4" fmla="*/ 109017 h 876067"/>
              <a:gd name="connsiteX5" fmla="*/ 532892 w 813103"/>
              <a:gd name="connsiteY5" fmla="*/ 58217 h 876067"/>
              <a:gd name="connsiteX6" fmla="*/ 428117 w 813103"/>
              <a:gd name="connsiteY6" fmla="*/ 51867 h 876067"/>
              <a:gd name="connsiteX7" fmla="*/ 367792 w 813103"/>
              <a:gd name="connsiteY7" fmla="*/ 16942 h 876067"/>
              <a:gd name="connsiteX8" fmla="*/ 285242 w 813103"/>
              <a:gd name="connsiteY8" fmla="*/ 13767 h 876067"/>
              <a:gd name="connsiteX9" fmla="*/ 209042 w 813103"/>
              <a:gd name="connsiteY9" fmla="*/ 61392 h 876067"/>
              <a:gd name="connsiteX10" fmla="*/ 123317 w 813103"/>
              <a:gd name="connsiteY10" fmla="*/ 13767 h 876067"/>
              <a:gd name="connsiteX11" fmla="*/ 66167 w 813103"/>
              <a:gd name="connsiteY11" fmla="*/ 1067 h 876067"/>
              <a:gd name="connsiteX12" fmla="*/ 9017 w 813103"/>
              <a:gd name="connsiteY12" fmla="*/ 35992 h 876067"/>
              <a:gd name="connsiteX13" fmla="*/ 9017 w 813103"/>
              <a:gd name="connsiteY13" fmla="*/ 131242 h 876067"/>
              <a:gd name="connsiteX14" fmla="*/ 94742 w 813103"/>
              <a:gd name="connsiteY14" fmla="*/ 166167 h 876067"/>
              <a:gd name="connsiteX15" fmla="*/ 177292 w 813103"/>
              <a:gd name="connsiteY15" fmla="*/ 213792 h 876067"/>
              <a:gd name="connsiteX16" fmla="*/ 228092 w 813103"/>
              <a:gd name="connsiteY16" fmla="*/ 382067 h 876067"/>
              <a:gd name="connsiteX17" fmla="*/ 212217 w 813103"/>
              <a:gd name="connsiteY17" fmla="*/ 563042 h 876067"/>
              <a:gd name="connsiteX18" fmla="*/ 247142 w 813103"/>
              <a:gd name="connsiteY18" fmla="*/ 759892 h 876067"/>
              <a:gd name="connsiteX19" fmla="*/ 316992 w 813103"/>
              <a:gd name="connsiteY19" fmla="*/ 871017 h 876067"/>
              <a:gd name="connsiteX20" fmla="*/ 520192 w 813103"/>
              <a:gd name="connsiteY20" fmla="*/ 836092 h 876067"/>
              <a:gd name="connsiteX21" fmla="*/ 621792 w 813103"/>
              <a:gd name="connsiteY21" fmla="*/ 651942 h 876067"/>
              <a:gd name="connsiteX22" fmla="*/ 761492 w 813103"/>
              <a:gd name="connsiteY22" fmla="*/ 740842 h 87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3103" h="876067">
                <a:moveTo>
                  <a:pt x="761492" y="740842"/>
                </a:moveTo>
                <a:cubicBezTo>
                  <a:pt x="792713" y="721263"/>
                  <a:pt x="824463" y="576271"/>
                  <a:pt x="809117" y="534467"/>
                </a:cubicBezTo>
                <a:cubicBezTo>
                  <a:pt x="793771" y="492663"/>
                  <a:pt x="701696" y="528646"/>
                  <a:pt x="669417" y="490017"/>
                </a:cubicBezTo>
                <a:cubicBezTo>
                  <a:pt x="637138" y="451388"/>
                  <a:pt x="619146" y="366192"/>
                  <a:pt x="615442" y="302692"/>
                </a:cubicBezTo>
                <a:cubicBezTo>
                  <a:pt x="611738" y="239192"/>
                  <a:pt x="660950" y="149763"/>
                  <a:pt x="647192" y="109017"/>
                </a:cubicBezTo>
                <a:cubicBezTo>
                  <a:pt x="633434" y="68271"/>
                  <a:pt x="569404" y="67742"/>
                  <a:pt x="532892" y="58217"/>
                </a:cubicBezTo>
                <a:cubicBezTo>
                  <a:pt x="496380" y="48692"/>
                  <a:pt x="455634" y="58746"/>
                  <a:pt x="428117" y="51867"/>
                </a:cubicBezTo>
                <a:cubicBezTo>
                  <a:pt x="400600" y="44988"/>
                  <a:pt x="391604" y="23292"/>
                  <a:pt x="367792" y="16942"/>
                </a:cubicBezTo>
                <a:cubicBezTo>
                  <a:pt x="343980" y="10592"/>
                  <a:pt x="311700" y="6359"/>
                  <a:pt x="285242" y="13767"/>
                </a:cubicBezTo>
                <a:cubicBezTo>
                  <a:pt x="258784" y="21175"/>
                  <a:pt x="236029" y="61392"/>
                  <a:pt x="209042" y="61392"/>
                </a:cubicBezTo>
                <a:cubicBezTo>
                  <a:pt x="182055" y="61392"/>
                  <a:pt x="147129" y="23821"/>
                  <a:pt x="123317" y="13767"/>
                </a:cubicBezTo>
                <a:cubicBezTo>
                  <a:pt x="99505" y="3713"/>
                  <a:pt x="85217" y="-2637"/>
                  <a:pt x="66167" y="1067"/>
                </a:cubicBezTo>
                <a:cubicBezTo>
                  <a:pt x="47117" y="4771"/>
                  <a:pt x="18542" y="14296"/>
                  <a:pt x="9017" y="35992"/>
                </a:cubicBezTo>
                <a:cubicBezTo>
                  <a:pt x="-508" y="57688"/>
                  <a:pt x="-5271" y="109546"/>
                  <a:pt x="9017" y="131242"/>
                </a:cubicBezTo>
                <a:cubicBezTo>
                  <a:pt x="23304" y="152938"/>
                  <a:pt x="66696" y="152409"/>
                  <a:pt x="94742" y="166167"/>
                </a:cubicBezTo>
                <a:cubicBezTo>
                  <a:pt x="122788" y="179925"/>
                  <a:pt x="155067" y="177809"/>
                  <a:pt x="177292" y="213792"/>
                </a:cubicBezTo>
                <a:cubicBezTo>
                  <a:pt x="199517" y="249775"/>
                  <a:pt x="222271" y="323859"/>
                  <a:pt x="228092" y="382067"/>
                </a:cubicBezTo>
                <a:cubicBezTo>
                  <a:pt x="233913" y="440275"/>
                  <a:pt x="209042" y="500071"/>
                  <a:pt x="212217" y="563042"/>
                </a:cubicBezTo>
                <a:cubicBezTo>
                  <a:pt x="215392" y="626013"/>
                  <a:pt x="229680" y="708563"/>
                  <a:pt x="247142" y="759892"/>
                </a:cubicBezTo>
                <a:cubicBezTo>
                  <a:pt x="264604" y="811221"/>
                  <a:pt x="271484" y="858317"/>
                  <a:pt x="316992" y="871017"/>
                </a:cubicBezTo>
                <a:cubicBezTo>
                  <a:pt x="362500" y="883717"/>
                  <a:pt x="469392" y="872604"/>
                  <a:pt x="520192" y="836092"/>
                </a:cubicBezTo>
                <a:cubicBezTo>
                  <a:pt x="570992" y="799580"/>
                  <a:pt x="582634" y="668346"/>
                  <a:pt x="621792" y="651942"/>
                </a:cubicBezTo>
                <a:cubicBezTo>
                  <a:pt x="660950" y="635538"/>
                  <a:pt x="730271" y="760421"/>
                  <a:pt x="761492" y="74084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Picture 10" descr="Religious_syms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88312" y="-27384"/>
            <a:ext cx="684721" cy="7567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 descr="http://dontyoubelievethehype.com/wp-content/uploads/2013/02/vatik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" y="4585449"/>
            <a:ext cx="3672408" cy="22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9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4005858" y="3573016"/>
            <a:ext cx="513827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i0.wp.com/www.outside.hk/wp-content/uploads/2015/03/muslims-praying-1.jpg?fit=1200%2C792&amp;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" y="4023799"/>
            <a:ext cx="4006145" cy="2644055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ISLAM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893652" cy="5806998"/>
          </a:xfrm>
        </p:spPr>
        <p:txBody>
          <a:bodyPr>
            <a:noAutofit/>
          </a:bodyPr>
          <a:lstStyle/>
          <a:p>
            <a:r>
              <a:rPr lang="hr-HR" b="1" dirty="0" smtClean="0">
                <a:solidFill>
                  <a:srgbClr val="FF0000"/>
                </a:solidFill>
              </a:rPr>
              <a:t>najmlađa religija</a:t>
            </a:r>
            <a:r>
              <a:rPr lang="hr-HR" b="1" dirty="0" smtClean="0"/>
              <a:t> </a:t>
            </a:r>
            <a:r>
              <a:rPr lang="hr-HR" dirty="0" smtClean="0"/>
              <a:t>(7. st)</a:t>
            </a:r>
          </a:p>
          <a:p>
            <a:r>
              <a:rPr lang="hr-HR" b="1" dirty="0" smtClean="0">
                <a:solidFill>
                  <a:srgbClr val="FF0000"/>
                </a:solidFill>
              </a:rPr>
              <a:t>muslimani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/>
              <a:t>čine </a:t>
            </a:r>
            <a:r>
              <a:rPr lang="hr-HR" b="1" dirty="0">
                <a:solidFill>
                  <a:srgbClr val="FF0000"/>
                </a:solidFill>
              </a:rPr>
              <a:t>oko </a:t>
            </a:r>
            <a:r>
              <a:rPr lang="hr-HR" b="1" dirty="0" smtClean="0">
                <a:solidFill>
                  <a:srgbClr val="FF0000"/>
                </a:solidFill>
              </a:rPr>
              <a:t>23%</a:t>
            </a:r>
            <a:r>
              <a:rPr lang="hr-HR" b="1" dirty="0" smtClean="0"/>
              <a:t> </a:t>
            </a:r>
            <a:r>
              <a:rPr lang="hr-HR" dirty="0"/>
              <a:t>svjetskog stanovništva</a:t>
            </a:r>
          </a:p>
          <a:p>
            <a:r>
              <a:rPr lang="hr-HR" dirty="0" smtClean="0"/>
              <a:t>najbrojniji </a:t>
            </a:r>
            <a:r>
              <a:rPr lang="hr-HR" dirty="0"/>
              <a:t>su na području nekadašnjeg arapskog carstva</a:t>
            </a:r>
          </a:p>
          <a:p>
            <a:r>
              <a:rPr lang="hr-HR" dirty="0" smtClean="0"/>
              <a:t>u </a:t>
            </a:r>
            <a:r>
              <a:rPr lang="hr-HR" dirty="0"/>
              <a:t>većini su </a:t>
            </a:r>
            <a:r>
              <a:rPr lang="hr-HR" b="1" dirty="0">
                <a:solidFill>
                  <a:srgbClr val="FF0000"/>
                </a:solidFill>
              </a:rPr>
              <a:t>suniti</a:t>
            </a:r>
            <a:r>
              <a:rPr lang="hr-HR" dirty="0"/>
              <a:t>, dok su </a:t>
            </a:r>
            <a:r>
              <a:rPr lang="hr-HR" b="1" dirty="0">
                <a:solidFill>
                  <a:srgbClr val="FF0000"/>
                </a:solidFill>
              </a:rPr>
              <a:t>šijiti</a:t>
            </a:r>
            <a:r>
              <a:rPr lang="hr-HR" dirty="0">
                <a:solidFill>
                  <a:srgbClr val="FF0000"/>
                </a:solidFill>
              </a:rPr>
              <a:t> </a:t>
            </a:r>
            <a:r>
              <a:rPr lang="hr-HR" dirty="0"/>
              <a:t>u </a:t>
            </a:r>
            <a:r>
              <a:rPr lang="hr-HR" dirty="0" smtClean="0"/>
              <a:t>manjini</a:t>
            </a:r>
          </a:p>
          <a:p>
            <a:r>
              <a:rPr lang="hr-HR" b="1" dirty="0" smtClean="0">
                <a:solidFill>
                  <a:srgbClr val="FF0000"/>
                </a:solidFill>
              </a:rPr>
              <a:t>Meka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i </a:t>
            </a:r>
            <a:r>
              <a:rPr lang="hr-HR" b="1" dirty="0" smtClean="0">
                <a:solidFill>
                  <a:srgbClr val="FF0000"/>
                </a:solidFill>
              </a:rPr>
              <a:t>Medina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religijski centri (vjerski turizam)</a:t>
            </a:r>
            <a:endParaRPr lang="hr-HR" dirty="0"/>
          </a:p>
        </p:txBody>
      </p:sp>
      <p:sp>
        <p:nvSpPr>
          <p:cNvPr id="5" name="Freeform 4"/>
          <p:cNvSpPr/>
          <p:nvPr/>
        </p:nvSpPr>
        <p:spPr>
          <a:xfrm>
            <a:off x="6086614" y="4457509"/>
            <a:ext cx="1649664" cy="1379749"/>
          </a:xfrm>
          <a:custGeom>
            <a:avLst/>
            <a:gdLst>
              <a:gd name="connsiteX0" fmla="*/ 413246 w 1649664"/>
              <a:gd name="connsiteY0" fmla="*/ 1021271 h 1379749"/>
              <a:gd name="connsiteX1" fmla="*/ 161786 w 1649664"/>
              <a:gd name="connsiteY1" fmla="*/ 1028891 h 1379749"/>
              <a:gd name="connsiteX2" fmla="*/ 9386 w 1649664"/>
              <a:gd name="connsiteY2" fmla="*/ 861251 h 1379749"/>
              <a:gd name="connsiteX3" fmla="*/ 32246 w 1649664"/>
              <a:gd name="connsiteY3" fmla="*/ 617411 h 1379749"/>
              <a:gd name="connsiteX4" fmla="*/ 161786 w 1649664"/>
              <a:gd name="connsiteY4" fmla="*/ 434531 h 1379749"/>
              <a:gd name="connsiteX5" fmla="*/ 298946 w 1649664"/>
              <a:gd name="connsiteY5" fmla="*/ 381191 h 1379749"/>
              <a:gd name="connsiteX6" fmla="*/ 497066 w 1649664"/>
              <a:gd name="connsiteY6" fmla="*/ 358331 h 1379749"/>
              <a:gd name="connsiteX7" fmla="*/ 626606 w 1649664"/>
              <a:gd name="connsiteY7" fmla="*/ 442151 h 1379749"/>
              <a:gd name="connsiteX8" fmla="*/ 718046 w 1649664"/>
              <a:gd name="connsiteY8" fmla="*/ 472631 h 1379749"/>
              <a:gd name="connsiteX9" fmla="*/ 695186 w 1649664"/>
              <a:gd name="connsiteY9" fmla="*/ 381191 h 1379749"/>
              <a:gd name="connsiteX10" fmla="*/ 733286 w 1649664"/>
              <a:gd name="connsiteY10" fmla="*/ 289751 h 1379749"/>
              <a:gd name="connsiteX11" fmla="*/ 847586 w 1649664"/>
              <a:gd name="connsiteY11" fmla="*/ 297371 h 1379749"/>
              <a:gd name="connsiteX12" fmla="*/ 984746 w 1649664"/>
              <a:gd name="connsiteY12" fmla="*/ 244031 h 1379749"/>
              <a:gd name="connsiteX13" fmla="*/ 1038086 w 1649664"/>
              <a:gd name="connsiteY13" fmla="*/ 61151 h 1379749"/>
              <a:gd name="connsiteX14" fmla="*/ 1297166 w 1649664"/>
              <a:gd name="connsiteY14" fmla="*/ 191 h 1379749"/>
              <a:gd name="connsiteX15" fmla="*/ 1556246 w 1649664"/>
              <a:gd name="connsiteY15" fmla="*/ 76391 h 1379749"/>
              <a:gd name="connsiteX16" fmla="*/ 1563866 w 1649664"/>
              <a:gd name="connsiteY16" fmla="*/ 129731 h 1379749"/>
              <a:gd name="connsiteX17" fmla="*/ 1594346 w 1649664"/>
              <a:gd name="connsiteY17" fmla="*/ 160211 h 1379749"/>
              <a:gd name="connsiteX18" fmla="*/ 1647686 w 1649664"/>
              <a:gd name="connsiteY18" fmla="*/ 213551 h 1379749"/>
              <a:gd name="connsiteX19" fmla="*/ 1518146 w 1649664"/>
              <a:gd name="connsiteY19" fmla="*/ 434531 h 1379749"/>
              <a:gd name="connsiteX20" fmla="*/ 1396226 w 1649664"/>
              <a:gd name="connsiteY20" fmla="*/ 449771 h 1379749"/>
              <a:gd name="connsiteX21" fmla="*/ 1327646 w 1649664"/>
              <a:gd name="connsiteY21" fmla="*/ 586931 h 1379749"/>
              <a:gd name="connsiteX22" fmla="*/ 1297166 w 1649664"/>
              <a:gd name="connsiteY22" fmla="*/ 647891 h 1379749"/>
              <a:gd name="connsiteX23" fmla="*/ 1175246 w 1649664"/>
              <a:gd name="connsiteY23" fmla="*/ 731711 h 1379749"/>
              <a:gd name="connsiteX24" fmla="*/ 1091426 w 1649664"/>
              <a:gd name="connsiteY24" fmla="*/ 846011 h 1379749"/>
              <a:gd name="connsiteX25" fmla="*/ 1106666 w 1649664"/>
              <a:gd name="connsiteY25" fmla="*/ 998411 h 1379749"/>
              <a:gd name="connsiteX26" fmla="*/ 1076186 w 1649664"/>
              <a:gd name="connsiteY26" fmla="*/ 1318451 h 1379749"/>
              <a:gd name="connsiteX27" fmla="*/ 1053326 w 1649664"/>
              <a:gd name="connsiteY27" fmla="*/ 1379411 h 1379749"/>
              <a:gd name="connsiteX28" fmla="*/ 931406 w 1649664"/>
              <a:gd name="connsiteY28" fmla="*/ 1333691 h 1379749"/>
              <a:gd name="connsiteX29" fmla="*/ 855206 w 1649664"/>
              <a:gd name="connsiteY29" fmla="*/ 1158431 h 1379749"/>
              <a:gd name="connsiteX30" fmla="*/ 878066 w 1649664"/>
              <a:gd name="connsiteY30" fmla="*/ 1051751 h 1379749"/>
              <a:gd name="connsiteX31" fmla="*/ 855206 w 1649664"/>
              <a:gd name="connsiteY31" fmla="*/ 998411 h 1379749"/>
              <a:gd name="connsiteX32" fmla="*/ 862826 w 1649664"/>
              <a:gd name="connsiteY32" fmla="*/ 952691 h 1379749"/>
              <a:gd name="connsiteX33" fmla="*/ 649466 w 1649664"/>
              <a:gd name="connsiteY33" fmla="*/ 868871 h 1379749"/>
              <a:gd name="connsiteX34" fmla="*/ 550406 w 1649664"/>
              <a:gd name="connsiteY34" fmla="*/ 838391 h 1379749"/>
              <a:gd name="connsiteX35" fmla="*/ 428486 w 1649664"/>
              <a:gd name="connsiteY35" fmla="*/ 945071 h 1379749"/>
              <a:gd name="connsiteX36" fmla="*/ 413246 w 1649664"/>
              <a:gd name="connsiteY36" fmla="*/ 1021271 h 137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49664" h="1379749">
                <a:moveTo>
                  <a:pt x="413246" y="1021271"/>
                </a:moveTo>
                <a:cubicBezTo>
                  <a:pt x="368796" y="1035241"/>
                  <a:pt x="229096" y="1055561"/>
                  <a:pt x="161786" y="1028891"/>
                </a:cubicBezTo>
                <a:cubicBezTo>
                  <a:pt x="94476" y="1002221"/>
                  <a:pt x="30976" y="929831"/>
                  <a:pt x="9386" y="861251"/>
                </a:cubicBezTo>
                <a:cubicBezTo>
                  <a:pt x="-12204" y="792671"/>
                  <a:pt x="6846" y="688531"/>
                  <a:pt x="32246" y="617411"/>
                </a:cubicBezTo>
                <a:cubicBezTo>
                  <a:pt x="57646" y="546291"/>
                  <a:pt x="117336" y="473901"/>
                  <a:pt x="161786" y="434531"/>
                </a:cubicBezTo>
                <a:cubicBezTo>
                  <a:pt x="206236" y="395161"/>
                  <a:pt x="243066" y="393891"/>
                  <a:pt x="298946" y="381191"/>
                </a:cubicBezTo>
                <a:cubicBezTo>
                  <a:pt x="354826" y="368491"/>
                  <a:pt x="442456" y="348171"/>
                  <a:pt x="497066" y="358331"/>
                </a:cubicBezTo>
                <a:cubicBezTo>
                  <a:pt x="551676" y="368491"/>
                  <a:pt x="589776" y="423101"/>
                  <a:pt x="626606" y="442151"/>
                </a:cubicBezTo>
                <a:cubicBezTo>
                  <a:pt x="663436" y="461201"/>
                  <a:pt x="706616" y="482791"/>
                  <a:pt x="718046" y="472631"/>
                </a:cubicBezTo>
                <a:cubicBezTo>
                  <a:pt x="729476" y="462471"/>
                  <a:pt x="692646" y="411671"/>
                  <a:pt x="695186" y="381191"/>
                </a:cubicBezTo>
                <a:cubicBezTo>
                  <a:pt x="697726" y="350711"/>
                  <a:pt x="707886" y="303721"/>
                  <a:pt x="733286" y="289751"/>
                </a:cubicBezTo>
                <a:cubicBezTo>
                  <a:pt x="758686" y="275781"/>
                  <a:pt x="805676" y="304991"/>
                  <a:pt x="847586" y="297371"/>
                </a:cubicBezTo>
                <a:cubicBezTo>
                  <a:pt x="889496" y="289751"/>
                  <a:pt x="952996" y="283401"/>
                  <a:pt x="984746" y="244031"/>
                </a:cubicBezTo>
                <a:cubicBezTo>
                  <a:pt x="1016496" y="204661"/>
                  <a:pt x="986016" y="101791"/>
                  <a:pt x="1038086" y="61151"/>
                </a:cubicBezTo>
                <a:cubicBezTo>
                  <a:pt x="1090156" y="20511"/>
                  <a:pt x="1210806" y="-2349"/>
                  <a:pt x="1297166" y="191"/>
                </a:cubicBezTo>
                <a:cubicBezTo>
                  <a:pt x="1383526" y="2731"/>
                  <a:pt x="1511796" y="54801"/>
                  <a:pt x="1556246" y="76391"/>
                </a:cubicBezTo>
                <a:cubicBezTo>
                  <a:pt x="1600696" y="97981"/>
                  <a:pt x="1557516" y="115761"/>
                  <a:pt x="1563866" y="129731"/>
                </a:cubicBezTo>
                <a:cubicBezTo>
                  <a:pt x="1570216" y="143701"/>
                  <a:pt x="1594346" y="160211"/>
                  <a:pt x="1594346" y="160211"/>
                </a:cubicBezTo>
                <a:cubicBezTo>
                  <a:pt x="1608316" y="174181"/>
                  <a:pt x="1660386" y="167831"/>
                  <a:pt x="1647686" y="213551"/>
                </a:cubicBezTo>
                <a:cubicBezTo>
                  <a:pt x="1634986" y="259271"/>
                  <a:pt x="1560056" y="395161"/>
                  <a:pt x="1518146" y="434531"/>
                </a:cubicBezTo>
                <a:cubicBezTo>
                  <a:pt x="1476236" y="473901"/>
                  <a:pt x="1427976" y="424371"/>
                  <a:pt x="1396226" y="449771"/>
                </a:cubicBezTo>
                <a:cubicBezTo>
                  <a:pt x="1364476" y="475171"/>
                  <a:pt x="1327646" y="586931"/>
                  <a:pt x="1327646" y="586931"/>
                </a:cubicBezTo>
                <a:cubicBezTo>
                  <a:pt x="1311136" y="619951"/>
                  <a:pt x="1322566" y="623761"/>
                  <a:pt x="1297166" y="647891"/>
                </a:cubicBezTo>
                <a:cubicBezTo>
                  <a:pt x="1271766" y="672021"/>
                  <a:pt x="1209536" y="698691"/>
                  <a:pt x="1175246" y="731711"/>
                </a:cubicBezTo>
                <a:cubicBezTo>
                  <a:pt x="1140956" y="764731"/>
                  <a:pt x="1102856" y="801561"/>
                  <a:pt x="1091426" y="846011"/>
                </a:cubicBezTo>
                <a:cubicBezTo>
                  <a:pt x="1079996" y="890461"/>
                  <a:pt x="1109206" y="919671"/>
                  <a:pt x="1106666" y="998411"/>
                </a:cubicBezTo>
                <a:cubicBezTo>
                  <a:pt x="1104126" y="1077151"/>
                  <a:pt x="1085076" y="1254951"/>
                  <a:pt x="1076186" y="1318451"/>
                </a:cubicBezTo>
                <a:cubicBezTo>
                  <a:pt x="1067296" y="1381951"/>
                  <a:pt x="1077456" y="1376871"/>
                  <a:pt x="1053326" y="1379411"/>
                </a:cubicBezTo>
                <a:cubicBezTo>
                  <a:pt x="1029196" y="1381951"/>
                  <a:pt x="964426" y="1370521"/>
                  <a:pt x="931406" y="1333691"/>
                </a:cubicBezTo>
                <a:cubicBezTo>
                  <a:pt x="898386" y="1296861"/>
                  <a:pt x="864096" y="1205421"/>
                  <a:pt x="855206" y="1158431"/>
                </a:cubicBezTo>
                <a:cubicBezTo>
                  <a:pt x="846316" y="1111441"/>
                  <a:pt x="878066" y="1078421"/>
                  <a:pt x="878066" y="1051751"/>
                </a:cubicBezTo>
                <a:cubicBezTo>
                  <a:pt x="878066" y="1025081"/>
                  <a:pt x="857746" y="1014921"/>
                  <a:pt x="855206" y="998411"/>
                </a:cubicBezTo>
                <a:cubicBezTo>
                  <a:pt x="852666" y="981901"/>
                  <a:pt x="897116" y="974281"/>
                  <a:pt x="862826" y="952691"/>
                </a:cubicBezTo>
                <a:cubicBezTo>
                  <a:pt x="828536" y="931101"/>
                  <a:pt x="701536" y="887921"/>
                  <a:pt x="649466" y="868871"/>
                </a:cubicBezTo>
                <a:cubicBezTo>
                  <a:pt x="597396" y="849821"/>
                  <a:pt x="587236" y="825691"/>
                  <a:pt x="550406" y="838391"/>
                </a:cubicBezTo>
                <a:cubicBezTo>
                  <a:pt x="513576" y="851091"/>
                  <a:pt x="452616" y="915861"/>
                  <a:pt x="428486" y="945071"/>
                </a:cubicBezTo>
                <a:cubicBezTo>
                  <a:pt x="404356" y="974281"/>
                  <a:pt x="457696" y="1007301"/>
                  <a:pt x="413246" y="1021271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Freeform 5"/>
          <p:cNvSpPr/>
          <p:nvPr/>
        </p:nvSpPr>
        <p:spPr>
          <a:xfrm>
            <a:off x="7695951" y="5331510"/>
            <a:ext cx="529077" cy="392526"/>
          </a:xfrm>
          <a:custGeom>
            <a:avLst/>
            <a:gdLst>
              <a:gd name="connsiteX0" fmla="*/ 251709 w 529077"/>
              <a:gd name="connsiteY0" fmla="*/ 375870 h 392526"/>
              <a:gd name="connsiteX1" fmla="*/ 518409 w 529077"/>
              <a:gd name="connsiteY1" fmla="*/ 383490 h 392526"/>
              <a:gd name="connsiteX2" fmla="*/ 480309 w 529077"/>
              <a:gd name="connsiteY2" fmla="*/ 253950 h 392526"/>
              <a:gd name="connsiteX3" fmla="*/ 518409 w 529077"/>
              <a:gd name="connsiteY3" fmla="*/ 139650 h 392526"/>
              <a:gd name="connsiteX4" fmla="*/ 343149 w 529077"/>
              <a:gd name="connsiteY4" fmla="*/ 10110 h 392526"/>
              <a:gd name="connsiteX5" fmla="*/ 145029 w 529077"/>
              <a:gd name="connsiteY5" fmla="*/ 17730 h 392526"/>
              <a:gd name="connsiteX6" fmla="*/ 61209 w 529077"/>
              <a:gd name="connsiteY6" fmla="*/ 2490 h 392526"/>
              <a:gd name="connsiteX7" fmla="*/ 249 w 529077"/>
              <a:gd name="connsiteY7" fmla="*/ 78690 h 392526"/>
              <a:gd name="connsiteX8" fmla="*/ 84069 w 529077"/>
              <a:gd name="connsiteY8" fmla="*/ 330150 h 392526"/>
              <a:gd name="connsiteX9" fmla="*/ 251709 w 529077"/>
              <a:gd name="connsiteY9" fmla="*/ 375870 h 39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9077" h="392526">
                <a:moveTo>
                  <a:pt x="251709" y="375870"/>
                </a:moveTo>
                <a:cubicBezTo>
                  <a:pt x="324099" y="384760"/>
                  <a:pt x="480309" y="403810"/>
                  <a:pt x="518409" y="383490"/>
                </a:cubicBezTo>
                <a:cubicBezTo>
                  <a:pt x="556509" y="363170"/>
                  <a:pt x="480309" y="294590"/>
                  <a:pt x="480309" y="253950"/>
                </a:cubicBezTo>
                <a:cubicBezTo>
                  <a:pt x="480309" y="213310"/>
                  <a:pt x="541269" y="180290"/>
                  <a:pt x="518409" y="139650"/>
                </a:cubicBezTo>
                <a:cubicBezTo>
                  <a:pt x="495549" y="99010"/>
                  <a:pt x="405379" y="30430"/>
                  <a:pt x="343149" y="10110"/>
                </a:cubicBezTo>
                <a:cubicBezTo>
                  <a:pt x="280919" y="-10210"/>
                  <a:pt x="192019" y="19000"/>
                  <a:pt x="145029" y="17730"/>
                </a:cubicBezTo>
                <a:cubicBezTo>
                  <a:pt x="98039" y="16460"/>
                  <a:pt x="85339" y="-7670"/>
                  <a:pt x="61209" y="2490"/>
                </a:cubicBezTo>
                <a:cubicBezTo>
                  <a:pt x="37079" y="12650"/>
                  <a:pt x="-3561" y="24080"/>
                  <a:pt x="249" y="78690"/>
                </a:cubicBezTo>
                <a:cubicBezTo>
                  <a:pt x="4059" y="133300"/>
                  <a:pt x="35809" y="280620"/>
                  <a:pt x="84069" y="330150"/>
                </a:cubicBezTo>
                <a:cubicBezTo>
                  <a:pt x="132329" y="379680"/>
                  <a:pt x="179319" y="366980"/>
                  <a:pt x="251709" y="37587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Oval 7"/>
          <p:cNvSpPr/>
          <p:nvPr/>
        </p:nvSpPr>
        <p:spPr>
          <a:xfrm>
            <a:off x="7583002" y="4986375"/>
            <a:ext cx="204638" cy="196252"/>
          </a:xfrm>
          <a:prstGeom prst="ellipse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Picture 10" descr="Religious_syms.sv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8424" y="24339"/>
            <a:ext cx="626926" cy="6929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35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7"/>
          <a:stretch/>
        </p:blipFill>
        <p:spPr bwMode="auto">
          <a:xfrm>
            <a:off x="4005858" y="3573016"/>
            <a:ext cx="513827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HINDUIZAM (BRAHMANIZAM)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5643602"/>
          </a:xfrm>
        </p:spPr>
        <p:txBody>
          <a:bodyPr>
            <a:noAutofit/>
          </a:bodyPr>
          <a:lstStyle/>
          <a:p>
            <a:r>
              <a:rPr lang="hr-HR" dirty="0" smtClean="0"/>
              <a:t>hinduisti čine </a:t>
            </a:r>
            <a:r>
              <a:rPr lang="hr-HR" b="1" dirty="0" smtClean="0">
                <a:solidFill>
                  <a:srgbClr val="FF0000"/>
                </a:solidFill>
              </a:rPr>
              <a:t>oko 14% </a:t>
            </a:r>
            <a:r>
              <a:rPr lang="hr-HR" dirty="0" smtClean="0"/>
              <a:t>svjetskog stanovništva</a:t>
            </a:r>
          </a:p>
          <a:p>
            <a:r>
              <a:rPr lang="hr-HR" b="1" dirty="0" smtClean="0">
                <a:solidFill>
                  <a:srgbClr val="FF0000"/>
                </a:solidFill>
              </a:rPr>
              <a:t>najstarija</a:t>
            </a:r>
            <a:r>
              <a:rPr lang="hr-HR" dirty="0" smtClean="0"/>
              <a:t> od velikih svjetskih religija – 10. st. </a:t>
            </a:r>
            <a:r>
              <a:rPr lang="hr-HR" dirty="0" err="1" smtClean="0"/>
              <a:t>pr</a:t>
            </a:r>
            <a:r>
              <a:rPr lang="hr-HR" dirty="0" smtClean="0"/>
              <a:t>. Kr.</a:t>
            </a:r>
            <a:endParaRPr lang="hr-HR" dirty="0"/>
          </a:p>
          <a:p>
            <a:r>
              <a:rPr lang="hr-HR" dirty="0" smtClean="0"/>
              <a:t>najbrojniji </a:t>
            </a:r>
            <a:r>
              <a:rPr lang="hr-HR" dirty="0"/>
              <a:t>su u </a:t>
            </a:r>
            <a:r>
              <a:rPr lang="hr-HR" b="1" dirty="0" smtClean="0">
                <a:solidFill>
                  <a:srgbClr val="FF0000"/>
                </a:solidFill>
              </a:rPr>
              <a:t>Indiji</a:t>
            </a:r>
          </a:p>
          <a:p>
            <a:r>
              <a:rPr lang="hr-HR" b="1" dirty="0">
                <a:solidFill>
                  <a:srgbClr val="FF0000"/>
                </a:solidFill>
              </a:rPr>
              <a:t>rijeka Ganges</a:t>
            </a:r>
            <a:r>
              <a:rPr lang="hr-HR" dirty="0">
                <a:solidFill>
                  <a:srgbClr val="FF0000"/>
                </a:solidFill>
              </a:rPr>
              <a:t> </a:t>
            </a:r>
            <a:r>
              <a:rPr lang="hr-HR" dirty="0"/>
              <a:t>(simbol beskrajnog života, kupanje, te bacanje pepela</a:t>
            </a:r>
            <a:r>
              <a:rPr lang="hr-HR" dirty="0" smtClean="0"/>
              <a:t>)</a:t>
            </a:r>
          </a:p>
          <a:p>
            <a:r>
              <a:rPr lang="hr-HR" b="1" dirty="0" smtClean="0">
                <a:solidFill>
                  <a:srgbClr val="FF0000"/>
                </a:solidFill>
              </a:rPr>
              <a:t>krava </a:t>
            </a:r>
            <a:r>
              <a:rPr lang="hr-HR" b="1" dirty="0">
                <a:solidFill>
                  <a:srgbClr val="FF0000"/>
                </a:solidFill>
              </a:rPr>
              <a:t>sveta </a:t>
            </a:r>
            <a:r>
              <a:rPr lang="hr-HR" b="1" dirty="0" smtClean="0">
                <a:solidFill>
                  <a:srgbClr val="FF0000"/>
                </a:solidFill>
              </a:rPr>
              <a:t>životinja</a:t>
            </a:r>
          </a:p>
          <a:p>
            <a:r>
              <a:rPr lang="hr-HR" b="1" dirty="0" smtClean="0">
                <a:solidFill>
                  <a:srgbClr val="FF0000"/>
                </a:solidFill>
              </a:rPr>
              <a:t>kastinski sustav</a:t>
            </a:r>
            <a:endParaRPr lang="hr-HR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hin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13" y="49155"/>
            <a:ext cx="647675" cy="64354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94725"/>
            <a:ext cx="3240360" cy="43157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ndija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427985" y="78212"/>
            <a:ext cx="4605746" cy="34543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Freeform 8"/>
          <p:cNvSpPr/>
          <p:nvPr/>
        </p:nvSpPr>
        <p:spPr>
          <a:xfrm>
            <a:off x="7312661" y="4818111"/>
            <a:ext cx="530703" cy="636368"/>
          </a:xfrm>
          <a:custGeom>
            <a:avLst/>
            <a:gdLst>
              <a:gd name="connsiteX0" fmla="*/ 152446 w 459041"/>
              <a:gd name="connsiteY0" fmla="*/ 538939 h 539593"/>
              <a:gd name="connsiteX1" fmla="*/ 190546 w 459041"/>
              <a:gd name="connsiteY1" fmla="*/ 477026 h 539593"/>
              <a:gd name="connsiteX2" fmla="*/ 214358 w 459041"/>
              <a:gd name="connsiteY2" fmla="*/ 377014 h 539593"/>
              <a:gd name="connsiteX3" fmla="*/ 300083 w 459041"/>
              <a:gd name="connsiteY3" fmla="*/ 300814 h 539593"/>
              <a:gd name="connsiteX4" fmla="*/ 352471 w 459041"/>
              <a:gd name="connsiteY4" fmla="*/ 277001 h 539593"/>
              <a:gd name="connsiteX5" fmla="*/ 400096 w 459041"/>
              <a:gd name="connsiteY5" fmla="*/ 277001 h 539593"/>
              <a:gd name="connsiteX6" fmla="*/ 457246 w 459041"/>
              <a:gd name="connsiteY6" fmla="*/ 167464 h 539593"/>
              <a:gd name="connsiteX7" fmla="*/ 428671 w 459041"/>
              <a:gd name="connsiteY7" fmla="*/ 110314 h 539593"/>
              <a:gd name="connsiteX8" fmla="*/ 276271 w 459041"/>
              <a:gd name="connsiteY8" fmla="*/ 110314 h 539593"/>
              <a:gd name="connsiteX9" fmla="*/ 195308 w 459041"/>
              <a:gd name="connsiteY9" fmla="*/ 72214 h 539593"/>
              <a:gd name="connsiteX10" fmla="*/ 171496 w 459041"/>
              <a:gd name="connsiteY10" fmla="*/ 5539 h 539593"/>
              <a:gd name="connsiteX11" fmla="*/ 81008 w 459041"/>
              <a:gd name="connsiteY11" fmla="*/ 10301 h 539593"/>
              <a:gd name="connsiteX12" fmla="*/ 76246 w 459041"/>
              <a:gd name="connsiteY12" fmla="*/ 62689 h 539593"/>
              <a:gd name="connsiteX13" fmla="*/ 90533 w 459041"/>
              <a:gd name="connsiteY13" fmla="*/ 76976 h 539593"/>
              <a:gd name="connsiteX14" fmla="*/ 23858 w 459041"/>
              <a:gd name="connsiteY14" fmla="*/ 186514 h 539593"/>
              <a:gd name="connsiteX15" fmla="*/ 46 w 459041"/>
              <a:gd name="connsiteY15" fmla="*/ 262714 h 539593"/>
              <a:gd name="connsiteX16" fmla="*/ 28621 w 459041"/>
              <a:gd name="connsiteY16" fmla="*/ 315101 h 539593"/>
              <a:gd name="connsiteX17" fmla="*/ 95296 w 459041"/>
              <a:gd name="connsiteY17" fmla="*/ 438926 h 539593"/>
              <a:gd name="connsiteX18" fmla="*/ 152446 w 459041"/>
              <a:gd name="connsiteY18" fmla="*/ 538939 h 53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9041" h="539593">
                <a:moveTo>
                  <a:pt x="152446" y="538939"/>
                </a:moveTo>
                <a:cubicBezTo>
                  <a:pt x="168321" y="545289"/>
                  <a:pt x="180227" y="504014"/>
                  <a:pt x="190546" y="477026"/>
                </a:cubicBezTo>
                <a:cubicBezTo>
                  <a:pt x="200865" y="450038"/>
                  <a:pt x="196102" y="406383"/>
                  <a:pt x="214358" y="377014"/>
                </a:cubicBezTo>
                <a:cubicBezTo>
                  <a:pt x="232614" y="347645"/>
                  <a:pt x="277064" y="317483"/>
                  <a:pt x="300083" y="300814"/>
                </a:cubicBezTo>
                <a:cubicBezTo>
                  <a:pt x="323102" y="284145"/>
                  <a:pt x="335802" y="280970"/>
                  <a:pt x="352471" y="277001"/>
                </a:cubicBezTo>
                <a:cubicBezTo>
                  <a:pt x="369140" y="273032"/>
                  <a:pt x="382634" y="295257"/>
                  <a:pt x="400096" y="277001"/>
                </a:cubicBezTo>
                <a:cubicBezTo>
                  <a:pt x="417558" y="258745"/>
                  <a:pt x="452484" y="195245"/>
                  <a:pt x="457246" y="167464"/>
                </a:cubicBezTo>
                <a:cubicBezTo>
                  <a:pt x="462009" y="139683"/>
                  <a:pt x="458833" y="119839"/>
                  <a:pt x="428671" y="110314"/>
                </a:cubicBezTo>
                <a:cubicBezTo>
                  <a:pt x="398509" y="100789"/>
                  <a:pt x="315165" y="116664"/>
                  <a:pt x="276271" y="110314"/>
                </a:cubicBezTo>
                <a:cubicBezTo>
                  <a:pt x="237377" y="103964"/>
                  <a:pt x="212770" y="89676"/>
                  <a:pt x="195308" y="72214"/>
                </a:cubicBezTo>
                <a:cubicBezTo>
                  <a:pt x="177846" y="54752"/>
                  <a:pt x="190546" y="15858"/>
                  <a:pt x="171496" y="5539"/>
                </a:cubicBezTo>
                <a:cubicBezTo>
                  <a:pt x="152446" y="-4780"/>
                  <a:pt x="96883" y="776"/>
                  <a:pt x="81008" y="10301"/>
                </a:cubicBezTo>
                <a:cubicBezTo>
                  <a:pt x="65133" y="19826"/>
                  <a:pt x="74659" y="51577"/>
                  <a:pt x="76246" y="62689"/>
                </a:cubicBezTo>
                <a:cubicBezTo>
                  <a:pt x="77833" y="73801"/>
                  <a:pt x="99264" y="56338"/>
                  <a:pt x="90533" y="76976"/>
                </a:cubicBezTo>
                <a:cubicBezTo>
                  <a:pt x="81802" y="97614"/>
                  <a:pt x="38939" y="155558"/>
                  <a:pt x="23858" y="186514"/>
                </a:cubicBezTo>
                <a:cubicBezTo>
                  <a:pt x="8777" y="217470"/>
                  <a:pt x="-748" y="241283"/>
                  <a:pt x="46" y="262714"/>
                </a:cubicBezTo>
                <a:cubicBezTo>
                  <a:pt x="840" y="284145"/>
                  <a:pt x="28621" y="315101"/>
                  <a:pt x="28621" y="315101"/>
                </a:cubicBezTo>
                <a:cubicBezTo>
                  <a:pt x="44496" y="344470"/>
                  <a:pt x="78627" y="404795"/>
                  <a:pt x="95296" y="438926"/>
                </a:cubicBezTo>
                <a:cubicBezTo>
                  <a:pt x="111965" y="473057"/>
                  <a:pt x="136571" y="532589"/>
                  <a:pt x="152446" y="53893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441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2330</TotalTime>
  <Words>758</Words>
  <Application>Microsoft Office PowerPoint</Application>
  <PresentationFormat>On-screen Show (4:3)</PresentationFormat>
  <Paragraphs>111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bijela_tema</vt:lpstr>
      <vt:lpstr>Religijski sastav</vt:lpstr>
      <vt:lpstr>Religija</vt:lpstr>
      <vt:lpstr>PowerPoint Presentation</vt:lpstr>
      <vt:lpstr>PowerPoint Presentation</vt:lpstr>
      <vt:lpstr>Religijska struktura</vt:lpstr>
      <vt:lpstr>Tipovi religija</vt:lpstr>
      <vt:lpstr>KRŠĆANSTVO</vt:lpstr>
      <vt:lpstr>ISLAM</vt:lpstr>
      <vt:lpstr>HINDUIZAM (BRAHMANIZAM)</vt:lpstr>
      <vt:lpstr>BUDIZAM</vt:lpstr>
      <vt:lpstr>JUDAIZAM</vt:lpstr>
      <vt:lpstr>Tradicionalna vjerovanja</vt:lpstr>
      <vt:lpstr>Rasprostranjenost svjetskih religija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Religijski sastav              (plan ploče)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303</cp:revision>
  <dcterms:created xsi:type="dcterms:W3CDTF">2016-09-01T16:32:16Z</dcterms:created>
  <dcterms:modified xsi:type="dcterms:W3CDTF">2017-10-26T17:34:51Z</dcterms:modified>
</cp:coreProperties>
</file>